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80" r:id="rId2"/>
    <p:sldId id="282" r:id="rId3"/>
    <p:sldId id="265" r:id="rId4"/>
    <p:sldId id="277" r:id="rId5"/>
    <p:sldId id="285" r:id="rId6"/>
    <p:sldId id="286" r:id="rId7"/>
    <p:sldId id="283" r:id="rId8"/>
    <p:sldId id="284" r:id="rId9"/>
    <p:sldId id="290" r:id="rId10"/>
    <p:sldId id="288" r:id="rId11"/>
    <p:sldId id="260" r:id="rId12"/>
    <p:sldId id="292" r:id="rId13"/>
    <p:sldId id="293" r:id="rId14"/>
    <p:sldId id="294" r:id="rId15"/>
    <p:sldId id="295" r:id="rId16"/>
    <p:sldId id="299" r:id="rId17"/>
    <p:sldId id="302" r:id="rId18"/>
    <p:sldId id="303" r:id="rId19"/>
    <p:sldId id="297" r:id="rId20"/>
    <p:sldId id="296" r:id="rId21"/>
    <p:sldId id="298" r:id="rId22"/>
    <p:sldId id="301" r:id="rId23"/>
  </p:sldIdLst>
  <p:sldSz cx="12192000" cy="6858000"/>
  <p:notesSz cx="6858000" cy="9144000"/>
  <p:embeddedFontLst>
    <p:embeddedFont>
      <p:font typeface="SUIT" pitchFamily="2" charset="-127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생거진천체" pitchFamily="2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12F3C"/>
    <a:srgbClr val="F06414"/>
    <a:srgbClr val="EF4852"/>
    <a:srgbClr val="9AC0C9"/>
    <a:srgbClr val="FF7777"/>
    <a:srgbClr val="FFCE96"/>
    <a:srgbClr val="F0F2DA"/>
    <a:srgbClr val="0A4A9B"/>
    <a:srgbClr val="1D1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0A848F2-F9F3-7141-7C77-9FA676AB78A2}"/>
              </a:ext>
            </a:extLst>
          </p:cNvPr>
          <p:cNvGrpSpPr>
            <a:grpSpLocks/>
          </p:cNvGrpSpPr>
          <p:nvPr userDrawn="1"/>
        </p:nvGrpSpPr>
        <p:grpSpPr>
          <a:xfrm>
            <a:off x="0" y="100013"/>
            <a:ext cx="12192000" cy="6657975"/>
            <a:chOff x="0" y="1114425"/>
            <a:chExt cx="12192000" cy="6657975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9A364FB0-F746-F6F3-F099-F3F057CF997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600825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F44C13E2-7492-87CC-6E01-7932D57FD21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114425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71DCE01-669E-EB66-1A25-838DFCD53D4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524000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15DFC862-4B58-9D8F-2570-3EE4A2AFFC3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914525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CC132944-73A6-75F0-EB26-E24DA705CE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05050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3993761-7D39-15FB-4363-378DB18CE8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695575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D2D1849-91A7-6045-260F-876233ADB5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086100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BF3EFD0C-CC0A-6380-C310-FF0611782EB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76625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3D46F188-E4E6-D26F-AA5E-7243A918FB3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867150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3890E4F7-B17B-B9B8-11EC-49BE60188A9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257675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E84D263-35DD-E9BC-EA87-078D14B63B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48200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0DC858A-F795-60BF-87F8-306F39F5B24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38725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7B5E5BA-73A1-5A2F-D46A-61FD26485D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429250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CAB9BBF-D23A-010C-C0D2-C30A5626663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819775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432DDF1-F93E-EF6E-358B-4E426E8F3FE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210300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8CCF0E5-28A8-5E4C-D5AB-9E6018780F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991350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DB07EE4-5035-A441-9959-3C5DCB8767D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381875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07FF2F4B-77FB-F1A7-9B92-474F7525098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772400"/>
              <a:ext cx="12192000" cy="0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6390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95090AC-9D01-22B5-BB55-5C7D0A0519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F6C2EF-AF00-C272-4B81-8C17E91FE0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CE1A6-879F-7C34-5FF2-9DE64572A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0ABB2F-9AA2-C6E6-D42F-4FC808A0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ACEF25-C632-473A-1C46-0217AB279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278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7BC696-A9C2-BB4C-C3CF-19FF4D2C8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3AB7C0E-9CF5-499A-AF37-110C62FD8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5F6539-07D9-8007-EC8D-2181ECD8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1F1422-E37E-0602-1A79-0B4A61A46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24F4C-1CC7-E4A4-DAB1-2A25BBE6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25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F6849-FFF8-772C-0252-73C661343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0EB66-B82A-B2A0-6F0F-757BEABE85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6D84E3-D5B9-7961-64B1-A8F9EBAE5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47819C7-FF5A-837B-CD0A-75C3A957C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0F8C9A-B9E9-9070-09B1-981C5B1AE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83EEA0-FD25-8A3F-F76E-8CB1C340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99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ECB6D-C22B-3960-C197-D7D2F367F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4CF0DE-67BF-9FC4-E430-DCA0EAD2F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18A886-C321-DD4D-F9FB-AAC07FC81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0A75C8-B4E1-75CA-85B0-69BAD1BB2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4D828C-D09F-D2F0-176C-8B4D552D7C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307C42-D18E-DCD5-104A-30A554516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C2D2AC-CDE3-65C4-A8C1-F14071DF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9AC042D-CDB8-F200-9166-2027A441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526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6FB0B8-9CBF-EE9D-59A4-3B6836D77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BB17B13-3C80-34A2-AE44-AC578F343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A1983A-09C5-B380-81F2-E2398948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2D2173-7C96-3B9B-DFC1-DCED1F5BC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73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21ECB3-0C11-8A71-0487-D359F4BE3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15EF5A-6BF5-5A55-1F1A-1969742FD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6F0022-7358-AE52-ADF1-8721861B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9342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8CA754-485C-3677-CF44-8E3A30E4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9DFBF0-0506-C5AF-B75E-047002396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38033A-5AFC-8E99-D34D-64EAEAAAE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135743-CB92-D0A3-4301-B2697747F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34D30C-4D3B-5A97-E10D-46195A2F1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274AF-1932-7DEB-4576-28294E83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76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66900-8133-A7CE-60E5-2158E91A9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7A51C-0DC0-4F24-6308-F6C96DFFD8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8A9847-8995-F178-63F4-7F1FEA8A6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2FD45C-BB0F-67DD-6DBD-8B322BB15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2563B5-E438-73C3-4EC1-16ECB873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9880B2-2724-C654-6E04-475E00DCE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97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9EBCA-B705-47FD-D31E-A10FD309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D84FE1-FF43-00B8-0C5A-ED1CCE5FF8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3A147-62DC-4318-8417-83BAFCFD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C7311-3A9F-6772-E09A-1AC9C7C52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4855C5-C965-70E1-A396-B9B6E511D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1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57F850A-EBB3-4057-C8C6-03B1F7052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8FF4B4-E3E2-890F-F9EE-D90B5DB42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49C60C-F4D0-FB8E-4861-20A70E7ED5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F3D68-A7ED-41A9-97D7-491A20332E47}" type="datetimeFigureOut">
              <a:rPr lang="ko-KR" altLang="en-US" smtClean="0"/>
              <a:t>2024-02-16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272038-C056-5792-6C67-DAD83BCE4D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EFB2E4-8BFD-438C-A4F6-9D851EE70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0F7D-2D12-4129-9606-04574D3BC9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07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0FB4C4EB-DF60-8409-FB9E-57E7678B78DD}"/>
              </a:ext>
            </a:extLst>
          </p:cNvPr>
          <p:cNvGrpSpPr/>
          <p:nvPr/>
        </p:nvGrpSpPr>
        <p:grpSpPr>
          <a:xfrm>
            <a:off x="330200" y="419850"/>
            <a:ext cx="11531600" cy="6097168"/>
            <a:chOff x="330200" y="380416"/>
            <a:chExt cx="11531600" cy="609716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B6AD7F4-2A02-141F-85F9-969FB30D61E7}"/>
                </a:ext>
              </a:extLst>
            </p:cNvPr>
            <p:cNvSpPr/>
            <p:nvPr/>
          </p:nvSpPr>
          <p:spPr>
            <a:xfrm>
              <a:off x="330200" y="380416"/>
              <a:ext cx="11531600" cy="6097168"/>
            </a:xfrm>
            <a:prstGeom prst="roundRect">
              <a:avLst>
                <a:gd name="adj" fmla="val 6063"/>
              </a:avLst>
            </a:prstGeom>
            <a:solidFill>
              <a:schemeClr val="bg1"/>
            </a:solidFill>
            <a:ln w="476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EAA26641-F371-AE90-40F5-CA45F6FF956B}"/>
                </a:ext>
              </a:extLst>
            </p:cNvPr>
            <p:cNvSpPr/>
            <p:nvPr/>
          </p:nvSpPr>
          <p:spPr>
            <a:xfrm>
              <a:off x="462277" y="523875"/>
              <a:ext cx="11267446" cy="5810250"/>
            </a:xfrm>
            <a:prstGeom prst="roundRect">
              <a:avLst>
                <a:gd name="adj" fmla="val 4793"/>
              </a:avLst>
            </a:pr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38" name="자유형: 도형 37">
            <a:extLst>
              <a:ext uri="{FF2B5EF4-FFF2-40B4-BE49-F238E27FC236}">
                <a16:creationId xmlns:a16="http://schemas.microsoft.com/office/drawing/2014/main" id="{2304C04E-BCA8-1637-382C-B6A82E9A3A3C}"/>
              </a:ext>
            </a:extLst>
          </p:cNvPr>
          <p:cNvSpPr/>
          <p:nvPr/>
        </p:nvSpPr>
        <p:spPr>
          <a:xfrm>
            <a:off x="4270661" y="957848"/>
            <a:ext cx="3225802" cy="558902"/>
          </a:xfrm>
          <a:custGeom>
            <a:avLst/>
            <a:gdLst>
              <a:gd name="connsiteX0" fmla="*/ 0 w 3002481"/>
              <a:gd name="connsiteY0" fmla="*/ 202230 h 473842"/>
              <a:gd name="connsiteX1" fmla="*/ 0 w 3002481"/>
              <a:gd name="connsiteY1" fmla="*/ 202231 h 473842"/>
              <a:gd name="connsiteX2" fmla="*/ 0 w 3002481"/>
              <a:gd name="connsiteY2" fmla="*/ 202231 h 473842"/>
              <a:gd name="connsiteX3" fmla="*/ 202231 w 3002481"/>
              <a:gd name="connsiteY3" fmla="*/ 0 h 473842"/>
              <a:gd name="connsiteX4" fmla="*/ 2800250 w 3002481"/>
              <a:gd name="connsiteY4" fmla="*/ 0 h 473842"/>
              <a:gd name="connsiteX5" fmla="*/ 3002481 w 3002481"/>
              <a:gd name="connsiteY5" fmla="*/ 202231 h 473842"/>
              <a:gd name="connsiteX6" fmla="*/ 3002480 w 3002481"/>
              <a:gd name="connsiteY6" fmla="*/ 202231 h 473842"/>
              <a:gd name="connsiteX7" fmla="*/ 2800249 w 3002481"/>
              <a:gd name="connsiteY7" fmla="*/ 404462 h 473842"/>
              <a:gd name="connsiteX8" fmla="*/ 1553815 w 3002481"/>
              <a:gd name="connsiteY8" fmla="*/ 404462 h 473842"/>
              <a:gd name="connsiteX9" fmla="*/ 1501240 w 3002481"/>
              <a:gd name="connsiteY9" fmla="*/ 473842 h 473842"/>
              <a:gd name="connsiteX10" fmla="*/ 1448666 w 3002481"/>
              <a:gd name="connsiteY10" fmla="*/ 404462 h 473842"/>
              <a:gd name="connsiteX11" fmla="*/ 202231 w 3002481"/>
              <a:gd name="connsiteY11" fmla="*/ 404461 h 473842"/>
              <a:gd name="connsiteX12" fmla="*/ 15893 w 3002481"/>
              <a:gd name="connsiteY12" fmla="*/ 280947 h 473842"/>
              <a:gd name="connsiteX13" fmla="*/ 0 w 3002481"/>
              <a:gd name="connsiteY13" fmla="*/ 202231 h 473842"/>
              <a:gd name="connsiteX14" fmla="*/ 15893 w 3002481"/>
              <a:gd name="connsiteY14" fmla="*/ 123514 h 473842"/>
              <a:gd name="connsiteX15" fmla="*/ 202231 w 3002481"/>
              <a:gd name="connsiteY15" fmla="*/ 0 h 47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02481" h="473842">
                <a:moveTo>
                  <a:pt x="0" y="202230"/>
                </a:moveTo>
                <a:lnTo>
                  <a:pt x="0" y="202231"/>
                </a:lnTo>
                <a:lnTo>
                  <a:pt x="0" y="202231"/>
                </a:lnTo>
                <a:close/>
                <a:moveTo>
                  <a:pt x="202231" y="0"/>
                </a:moveTo>
                <a:lnTo>
                  <a:pt x="2800250" y="0"/>
                </a:lnTo>
                <a:cubicBezTo>
                  <a:pt x="2911939" y="0"/>
                  <a:pt x="3002481" y="90542"/>
                  <a:pt x="3002481" y="202231"/>
                </a:cubicBezTo>
                <a:lnTo>
                  <a:pt x="3002480" y="202231"/>
                </a:lnTo>
                <a:cubicBezTo>
                  <a:pt x="3002480" y="313920"/>
                  <a:pt x="2911938" y="404462"/>
                  <a:pt x="2800249" y="404462"/>
                </a:cubicBezTo>
                <a:lnTo>
                  <a:pt x="1553815" y="404462"/>
                </a:lnTo>
                <a:lnTo>
                  <a:pt x="1501240" y="473842"/>
                </a:lnTo>
                <a:lnTo>
                  <a:pt x="1448666" y="404462"/>
                </a:lnTo>
                <a:lnTo>
                  <a:pt x="202231" y="404461"/>
                </a:lnTo>
                <a:cubicBezTo>
                  <a:pt x="118465" y="404461"/>
                  <a:pt x="46593" y="353531"/>
                  <a:pt x="15893" y="280947"/>
                </a:cubicBezTo>
                <a:lnTo>
                  <a:pt x="0" y="202231"/>
                </a:lnTo>
                <a:lnTo>
                  <a:pt x="15893" y="123514"/>
                </a:lnTo>
                <a:cubicBezTo>
                  <a:pt x="46593" y="50930"/>
                  <a:pt x="118465" y="0"/>
                  <a:pt x="202231" y="0"/>
                </a:cubicBezTo>
                <a:close/>
              </a:path>
            </a:pathLst>
          </a:custGeom>
          <a:solidFill>
            <a:schemeClr val="tx2"/>
          </a:solidFill>
          <a:ln w="317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7200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rPr>
              <a:t>Machine Learning</a:t>
            </a:r>
            <a:endParaRPr lang="ko-KR" altLang="en-US" dirty="0">
              <a:solidFill>
                <a:schemeClr val="bg1"/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7EA5ED-BD3D-3919-77E4-63C6286EC788}"/>
              </a:ext>
            </a:extLst>
          </p:cNvPr>
          <p:cNvSpPr txBox="1"/>
          <p:nvPr/>
        </p:nvSpPr>
        <p:spPr>
          <a:xfrm>
            <a:off x="627563" y="5510443"/>
            <a:ext cx="1992853" cy="307777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KDT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SF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</a:rPr>
              <a:t>기 프로젝트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7EFDE32-6826-DE6E-935D-687C8B956427}"/>
              </a:ext>
            </a:extLst>
          </p:cNvPr>
          <p:cNvGrpSpPr/>
          <p:nvPr/>
        </p:nvGrpSpPr>
        <p:grpSpPr>
          <a:xfrm>
            <a:off x="8598466" y="5510443"/>
            <a:ext cx="2605449" cy="307777"/>
            <a:chOff x="6003047" y="5295319"/>
            <a:chExt cx="2605449" cy="3077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5825DD9-FD41-7632-79AC-554600EBB8D4}"/>
                </a:ext>
              </a:extLst>
            </p:cNvPr>
            <p:cNvSpPr txBox="1"/>
            <p:nvPr/>
          </p:nvSpPr>
          <p:spPr>
            <a:xfrm>
              <a:off x="6003047" y="5295319"/>
              <a:ext cx="1160895" cy="30777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r>
                <a:rPr lang="en-US" altLang="ko-KR" sz="1400" dirty="0">
                  <a:solidFill>
                    <a:schemeClr val="tx2"/>
                  </a:solidFill>
                </a:rPr>
                <a:t>2024.1.18</a:t>
              </a:r>
              <a:endParaRPr lang="ko-KR" alt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DDDDF0-1456-BA01-FFBB-F93E440EFFBA}"/>
                </a:ext>
              </a:extLst>
            </p:cNvPr>
            <p:cNvSpPr txBox="1"/>
            <p:nvPr/>
          </p:nvSpPr>
          <p:spPr>
            <a:xfrm>
              <a:off x="7250432" y="5295319"/>
              <a:ext cx="1358064" cy="30777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pPr algn="l"/>
              <a:r>
                <a:rPr lang="ko-KR" altLang="en-US" sz="1400" dirty="0" err="1">
                  <a:solidFill>
                    <a:schemeClr val="tx2"/>
                  </a:solidFill>
                </a:rPr>
                <a:t>모혁진</a:t>
              </a:r>
              <a:r>
                <a:rPr lang="en-US" altLang="ko-KR" sz="1400" dirty="0">
                  <a:solidFill>
                    <a:schemeClr val="tx2"/>
                  </a:solidFill>
                </a:rPr>
                <a:t>, </a:t>
              </a:r>
              <a:r>
                <a:rPr lang="ko-KR" altLang="en-US" sz="1400" dirty="0" err="1">
                  <a:solidFill>
                    <a:schemeClr val="tx2"/>
                  </a:solidFill>
                </a:rPr>
                <a:t>진연호</a:t>
              </a:r>
              <a:endParaRPr lang="ko-KR" altLang="en-US" sz="1400" dirty="0">
                <a:solidFill>
                  <a:schemeClr val="tx2"/>
                </a:solidFill>
              </a:endParaRPr>
            </a:p>
          </p:txBody>
        </p: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359C8EE-35EC-44DF-8D41-803166369CBD}"/>
              </a:ext>
            </a:extLst>
          </p:cNvPr>
          <p:cNvCxnSpPr>
            <a:cxnSpLocks/>
            <a:stCxn id="42" idx="3"/>
            <a:endCxn id="8" idx="1"/>
          </p:cNvCxnSpPr>
          <p:nvPr/>
        </p:nvCxnSpPr>
        <p:spPr>
          <a:xfrm>
            <a:off x="9759361" y="5664332"/>
            <a:ext cx="86490" cy="0"/>
          </a:xfrm>
          <a:prstGeom prst="line">
            <a:avLst/>
          </a:prstGeom>
          <a:ln w="12700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1284A9F-8371-C0B8-9178-B0FC6558D11C}"/>
              </a:ext>
            </a:extLst>
          </p:cNvPr>
          <p:cNvCxnSpPr>
            <a:cxnSpLocks/>
          </p:cNvCxnSpPr>
          <p:nvPr/>
        </p:nvCxnSpPr>
        <p:spPr>
          <a:xfrm>
            <a:off x="627563" y="5318838"/>
            <a:ext cx="10512000" cy="0"/>
          </a:xfrm>
          <a:prstGeom prst="line">
            <a:avLst/>
          </a:prstGeom>
          <a:ln w="22225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207A3A-A975-8784-04AC-E081FDF7D1BC}"/>
              </a:ext>
            </a:extLst>
          </p:cNvPr>
          <p:cNvGrpSpPr/>
          <p:nvPr/>
        </p:nvGrpSpPr>
        <p:grpSpPr>
          <a:xfrm>
            <a:off x="10545270" y="20950"/>
            <a:ext cx="1389850" cy="1159900"/>
            <a:chOff x="1334172" y="-150629"/>
            <a:chExt cx="2523195" cy="2105734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A9C23E5-A217-7986-94CC-EAE3F662B4D2}"/>
                </a:ext>
              </a:extLst>
            </p:cNvPr>
            <p:cNvSpPr/>
            <p:nvPr/>
          </p:nvSpPr>
          <p:spPr>
            <a:xfrm>
              <a:off x="1496093" y="26339"/>
              <a:ext cx="1747427" cy="1747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부분 원형 26">
              <a:extLst>
                <a:ext uri="{FF2B5EF4-FFF2-40B4-BE49-F238E27FC236}">
                  <a16:creationId xmlns:a16="http://schemas.microsoft.com/office/drawing/2014/main" id="{4104A7B2-2508-2E97-5772-53BB8578F1BA}"/>
                </a:ext>
              </a:extLst>
            </p:cNvPr>
            <p:cNvSpPr/>
            <p:nvPr/>
          </p:nvSpPr>
          <p:spPr>
            <a:xfrm rot="19018472">
              <a:off x="1334172" y="-150629"/>
              <a:ext cx="2105734" cy="2105734"/>
            </a:xfrm>
            <a:prstGeom prst="pie">
              <a:avLst>
                <a:gd name="adj1" fmla="val 21383432"/>
                <a:gd name="adj2" fmla="val 540224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7500113-DB88-2BE1-51AF-A8828C5C8F99}"/>
                </a:ext>
              </a:extLst>
            </p:cNvPr>
            <p:cNvSpPr/>
            <p:nvPr/>
          </p:nvSpPr>
          <p:spPr>
            <a:xfrm>
              <a:off x="3299185" y="468404"/>
              <a:ext cx="558182" cy="8607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9" name="그림 28" descr="상징, 로고, 그래픽, 폰트이(가) 표시된 사진&#10;&#10;자동 생성된 설명">
              <a:extLst>
                <a:ext uri="{FF2B5EF4-FFF2-40B4-BE49-F238E27FC236}">
                  <a16:creationId xmlns:a16="http://schemas.microsoft.com/office/drawing/2014/main" id="{73D24C8F-A101-5E28-DB20-BC6B4351D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758" y="80754"/>
              <a:ext cx="2275832" cy="1638599"/>
            </a:xfrm>
            <a:prstGeom prst="rect">
              <a:avLst/>
            </a:prstGeom>
            <a:effectLst/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D8EFFF1-80B4-B273-CB79-F2DB7A14AF7C}"/>
              </a:ext>
            </a:extLst>
          </p:cNvPr>
          <p:cNvSpPr txBox="1"/>
          <p:nvPr/>
        </p:nvSpPr>
        <p:spPr>
          <a:xfrm>
            <a:off x="2186918" y="1965370"/>
            <a:ext cx="7818166" cy="2751522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>
            <a:defPPr>
              <a:defRPr lang="ko-KR"/>
            </a:defPPr>
            <a:lvl1pPr algn="ctr">
              <a:defRPr sz="9600">
                <a:latin typeface="Y 클로버 TTF Bold" panose="02000800000000000000" pitchFamily="2" charset="-127"/>
                <a:ea typeface="Y 클로버 TTF Bold" panose="02000800000000000000" pitchFamily="2" charset="-127"/>
              </a:defRPr>
            </a:lvl1pPr>
          </a:lstStyle>
          <a:p>
            <a:r>
              <a:rPr lang="ko-KR" altLang="en-US" dirty="0">
                <a:solidFill>
                  <a:srgbClr val="F06414"/>
                </a:solidFill>
                <a:latin typeface="생거진천체" pitchFamily="2" charset="-127"/>
                <a:ea typeface="생거진천체" pitchFamily="2" charset="-127"/>
              </a:rPr>
              <a:t>에임 </a:t>
            </a:r>
            <a:r>
              <a:rPr lang="ko-KR" altLang="en-US" dirty="0" err="1">
                <a:solidFill>
                  <a:srgbClr val="F06414"/>
                </a:solidFill>
                <a:latin typeface="생거진천체" pitchFamily="2" charset="-127"/>
                <a:ea typeface="생거진천체" pitchFamily="2" charset="-127"/>
              </a:rPr>
              <a:t>헬퍼</a:t>
            </a:r>
            <a:r>
              <a:rPr lang="en-US" altLang="ko-KR" dirty="0">
                <a:solidFill>
                  <a:srgbClr val="F06414"/>
                </a:solidFill>
                <a:latin typeface="생거진천체" pitchFamily="2" charset="-127"/>
                <a:ea typeface="생거진천체" pitchFamily="2" charset="-127"/>
              </a:rPr>
              <a:t>,</a:t>
            </a:r>
          </a:p>
          <a:p>
            <a:pPr>
              <a:lnSpc>
                <a:spcPct val="80000"/>
              </a:lnSpc>
            </a:pPr>
            <a:r>
              <a:rPr lang="ko-KR" altLang="en-US" dirty="0"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만들어서 쓰자</a:t>
            </a:r>
          </a:p>
        </p:txBody>
      </p:sp>
    </p:spTree>
    <p:extLst>
      <p:ext uri="{BB962C8B-B14F-4D97-AF65-F5344CB8AC3E}">
        <p14:creationId xmlns:p14="http://schemas.microsoft.com/office/powerpoint/2010/main" val="1402877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6FAD6C-EFB0-5F66-4217-3057D753E9AC}"/>
              </a:ext>
            </a:extLst>
          </p:cNvPr>
          <p:cNvSpPr txBox="1"/>
          <p:nvPr/>
        </p:nvSpPr>
        <p:spPr>
          <a:xfrm>
            <a:off x="5080344" y="673886"/>
            <a:ext cx="2031325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마우스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729DFD-AE2E-4F1E-AA6F-2B96988C02E3}"/>
              </a:ext>
            </a:extLst>
          </p:cNvPr>
          <p:cNvSpPr txBox="1"/>
          <p:nvPr/>
        </p:nvSpPr>
        <p:spPr>
          <a:xfrm>
            <a:off x="4743726" y="1504883"/>
            <a:ext cx="2704587" cy="58477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출력된 얼굴 좌표</a:t>
            </a:r>
            <a:r>
              <a:rPr lang="en-US" altLang="ko-KR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(</a:t>
            </a:r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영역</a:t>
            </a:r>
            <a:r>
              <a:rPr lang="en-US" altLang="ko-KR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)</a:t>
            </a:r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로</a:t>
            </a:r>
            <a:endParaRPr lang="en-US" altLang="ko-KR" sz="16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마우스 커서가 움직일 수 있도록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805219-8A2E-DA64-6719-FB1A81CEAD40}"/>
              </a:ext>
            </a:extLst>
          </p:cNvPr>
          <p:cNvSpPr txBox="1"/>
          <p:nvPr/>
        </p:nvSpPr>
        <p:spPr>
          <a:xfrm>
            <a:off x="5848977" y="529580"/>
            <a:ext cx="494046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solidFill>
                  <a:schemeClr val="accent2"/>
                </a:solidFill>
              </a:rPr>
              <a:t>02_03</a:t>
            </a:r>
            <a:endParaRPr lang="ko-KR" altLang="en-US" sz="700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C82129-DF76-BCD1-E8BF-7C2BC0D04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881" y="2895255"/>
            <a:ext cx="6039693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4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A7FDB6-E3C6-A9D8-5463-0953D968395D}"/>
              </a:ext>
            </a:extLst>
          </p:cNvPr>
          <p:cNvSpPr/>
          <p:nvPr/>
        </p:nvSpPr>
        <p:spPr>
          <a:xfrm>
            <a:off x="304800" y="1921646"/>
            <a:ext cx="11582400" cy="4629819"/>
          </a:xfrm>
          <a:prstGeom prst="roundRect">
            <a:avLst>
              <a:gd name="adj" fmla="val 1365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1DFFF-DC21-79DB-2B18-B15CC5A63BFC}"/>
              </a:ext>
            </a:extLst>
          </p:cNvPr>
          <p:cNvSpPr txBox="1"/>
          <p:nvPr/>
        </p:nvSpPr>
        <p:spPr>
          <a:xfrm>
            <a:off x="4926454" y="665607"/>
            <a:ext cx="2339102" cy="707886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0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모델 적용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F03319-8EFB-6B77-71DF-87D3ABDC95AD}"/>
              </a:ext>
            </a:extLst>
          </p:cNvPr>
          <p:cNvSpPr txBox="1"/>
          <p:nvPr/>
        </p:nvSpPr>
        <p:spPr>
          <a:xfrm>
            <a:off x="5937142" y="529580"/>
            <a:ext cx="317716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03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1EF5C8-D19F-4145-6FBC-452D98EDD343}"/>
              </a:ext>
            </a:extLst>
          </p:cNvPr>
          <p:cNvGrpSpPr/>
          <p:nvPr/>
        </p:nvGrpSpPr>
        <p:grpSpPr>
          <a:xfrm>
            <a:off x="4832351" y="1509070"/>
            <a:ext cx="2527300" cy="276999"/>
            <a:chOff x="4832351" y="1544605"/>
            <a:chExt cx="2527300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56D3B0-4461-B81E-D0EF-33453DD8074E}"/>
                </a:ext>
              </a:extLst>
            </p:cNvPr>
            <p:cNvSpPr txBox="1"/>
            <p:nvPr/>
          </p:nvSpPr>
          <p:spPr>
            <a:xfrm>
              <a:off x="5138853" y="1544605"/>
              <a:ext cx="1914307" cy="27699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>
                <a:defRPr sz="11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pPr algn="ctr"/>
              <a:r>
                <a:rPr lang="da-DK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Machine Learning Project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33BBFC1-DAD7-ECB2-4E14-3E6CB76C09EE}"/>
                </a:ext>
              </a:extLst>
            </p:cNvPr>
            <p:cNvGrpSpPr/>
            <p:nvPr/>
          </p:nvGrpSpPr>
          <p:grpSpPr>
            <a:xfrm>
              <a:off x="4832351" y="1611104"/>
              <a:ext cx="2527300" cy="144000"/>
              <a:chOff x="6849950" y="-230146"/>
              <a:chExt cx="2106272" cy="17149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B4A4053-1B8C-FEDC-4D46-C01D71891391}"/>
                  </a:ext>
                </a:extLst>
              </p:cNvPr>
              <p:cNvCxnSpPr/>
              <p:nvPr/>
            </p:nvCxnSpPr>
            <p:spPr>
              <a:xfrm>
                <a:off x="6849950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6817DFA-8204-46C8-80F4-6AC7A5ED91F4}"/>
                  </a:ext>
                </a:extLst>
              </p:cNvPr>
              <p:cNvCxnSpPr/>
              <p:nvPr/>
            </p:nvCxnSpPr>
            <p:spPr>
              <a:xfrm>
                <a:off x="8956222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" name="오버워치 2024-01-18 11-09-21">
            <a:hlinkClick r:id="" action="ppaction://media"/>
            <a:extLst>
              <a:ext uri="{FF2B5EF4-FFF2-40B4-BE49-F238E27FC236}">
                <a16:creationId xmlns:a16="http://schemas.microsoft.com/office/drawing/2014/main" id="{53D1D992-3666-2926-A7EB-E7DC83AC04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360" y="2010302"/>
            <a:ext cx="7915564" cy="445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0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A7FDB6-E3C6-A9D8-5463-0953D968395D}"/>
              </a:ext>
            </a:extLst>
          </p:cNvPr>
          <p:cNvSpPr/>
          <p:nvPr/>
        </p:nvSpPr>
        <p:spPr>
          <a:xfrm>
            <a:off x="304800" y="1921646"/>
            <a:ext cx="11582400" cy="4629819"/>
          </a:xfrm>
          <a:prstGeom prst="roundRect">
            <a:avLst>
              <a:gd name="adj" fmla="val 1365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1DFFF-DC21-79DB-2B18-B15CC5A63BFC}"/>
              </a:ext>
            </a:extLst>
          </p:cNvPr>
          <p:cNvSpPr txBox="1"/>
          <p:nvPr/>
        </p:nvSpPr>
        <p:spPr>
          <a:xfrm>
            <a:off x="4926454" y="665607"/>
            <a:ext cx="2339102" cy="707886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0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모델 적용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F03319-8EFB-6B77-71DF-87D3ABDC95AD}"/>
              </a:ext>
            </a:extLst>
          </p:cNvPr>
          <p:cNvSpPr txBox="1"/>
          <p:nvPr/>
        </p:nvSpPr>
        <p:spPr>
          <a:xfrm>
            <a:off x="5937142" y="529580"/>
            <a:ext cx="317716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03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1EF5C8-D19F-4145-6FBC-452D98EDD343}"/>
              </a:ext>
            </a:extLst>
          </p:cNvPr>
          <p:cNvGrpSpPr/>
          <p:nvPr/>
        </p:nvGrpSpPr>
        <p:grpSpPr>
          <a:xfrm>
            <a:off x="4832351" y="1509070"/>
            <a:ext cx="2527300" cy="276999"/>
            <a:chOff x="4832351" y="1544605"/>
            <a:chExt cx="2527300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56D3B0-4461-B81E-D0EF-33453DD8074E}"/>
                </a:ext>
              </a:extLst>
            </p:cNvPr>
            <p:cNvSpPr txBox="1"/>
            <p:nvPr/>
          </p:nvSpPr>
          <p:spPr>
            <a:xfrm>
              <a:off x="5138853" y="1544605"/>
              <a:ext cx="1914307" cy="27699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>
                <a:defRPr sz="11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pPr algn="ctr"/>
              <a:r>
                <a:rPr lang="da-DK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Machine Learning Project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33BBFC1-DAD7-ECB2-4E14-3E6CB76C09EE}"/>
                </a:ext>
              </a:extLst>
            </p:cNvPr>
            <p:cNvGrpSpPr/>
            <p:nvPr/>
          </p:nvGrpSpPr>
          <p:grpSpPr>
            <a:xfrm>
              <a:off x="4832351" y="1611104"/>
              <a:ext cx="2527300" cy="144000"/>
              <a:chOff x="6849950" y="-230146"/>
              <a:chExt cx="2106272" cy="17149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B4A4053-1B8C-FEDC-4D46-C01D71891391}"/>
                  </a:ext>
                </a:extLst>
              </p:cNvPr>
              <p:cNvCxnSpPr/>
              <p:nvPr/>
            </p:nvCxnSpPr>
            <p:spPr>
              <a:xfrm>
                <a:off x="6849950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6817DFA-8204-46C8-80F4-6AC7A5ED91F4}"/>
                  </a:ext>
                </a:extLst>
              </p:cNvPr>
              <p:cNvCxnSpPr/>
              <p:nvPr/>
            </p:nvCxnSpPr>
            <p:spPr>
              <a:xfrm>
                <a:off x="8956222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BF2E25E-ABDC-85BB-3888-161BA77E90C9}"/>
              </a:ext>
            </a:extLst>
          </p:cNvPr>
          <p:cNvSpPr/>
          <p:nvPr/>
        </p:nvSpPr>
        <p:spPr>
          <a:xfrm>
            <a:off x="696686" y="3429000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끊김 현상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57750-40F7-EE7B-B4E2-C5FDAA66A642}"/>
              </a:ext>
            </a:extLst>
          </p:cNvPr>
          <p:cNvSpPr txBox="1"/>
          <p:nvPr/>
        </p:nvSpPr>
        <p:spPr>
          <a:xfrm>
            <a:off x="4206692" y="3590010"/>
            <a:ext cx="5003293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처리 속도의 문제로 인한 마우스 커서의 부자연스러운 움직임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 </a:t>
            </a:r>
            <a:endParaRPr lang="ko-KR" altLang="en-US" b="1" dirty="0">
              <a:ln>
                <a:solidFill>
                  <a:schemeClr val="bg2">
                    <a:alpha val="0"/>
                  </a:schemeClr>
                </a:solidFill>
              </a:ln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79F04AB-E68A-30CD-341C-665471F3F725}"/>
              </a:ext>
            </a:extLst>
          </p:cNvPr>
          <p:cNvSpPr/>
          <p:nvPr/>
        </p:nvSpPr>
        <p:spPr>
          <a:xfrm>
            <a:off x="696686" y="4315707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부정확한 추적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550AFD-D10B-A314-56F2-FAB6B60F789D}"/>
              </a:ext>
            </a:extLst>
          </p:cNvPr>
          <p:cNvSpPr txBox="1"/>
          <p:nvPr/>
        </p:nvSpPr>
        <p:spPr>
          <a:xfrm>
            <a:off x="4206692" y="4476717"/>
            <a:ext cx="451277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2D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 좌표와 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3D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좌표 간의 불일치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그래픽 카드의 성능 등</a:t>
            </a:r>
          </a:p>
        </p:txBody>
      </p:sp>
    </p:spTree>
    <p:extLst>
      <p:ext uri="{BB962C8B-B14F-4D97-AF65-F5344CB8AC3E}">
        <p14:creationId xmlns:p14="http://schemas.microsoft.com/office/powerpoint/2010/main" val="4162159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C868E21-615C-E35C-5A7B-5DB2B6B8A395}"/>
              </a:ext>
            </a:extLst>
          </p:cNvPr>
          <p:cNvGrpSpPr/>
          <p:nvPr/>
        </p:nvGrpSpPr>
        <p:grpSpPr>
          <a:xfrm>
            <a:off x="2800350" y="0"/>
            <a:ext cx="9391648" cy="6858000"/>
            <a:chOff x="2800350" y="0"/>
            <a:chExt cx="9391648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1C9A39B-FF1A-9FE0-F79B-6106B33AA291}"/>
                </a:ext>
              </a:extLst>
            </p:cNvPr>
            <p:cNvSpPr/>
            <p:nvPr/>
          </p:nvSpPr>
          <p:spPr>
            <a:xfrm flipH="1">
              <a:off x="2800350" y="0"/>
              <a:ext cx="9391648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dist="63500" dir="21540000">
                <a:schemeClr val="accent2">
                  <a:alpha val="5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1C3BC80-D6DB-C3AE-47BB-C1A08DF742CF}"/>
                </a:ext>
              </a:extLst>
            </p:cNvPr>
            <p:cNvGrpSpPr/>
            <p:nvPr/>
          </p:nvGrpSpPr>
          <p:grpSpPr>
            <a:xfrm>
              <a:off x="3093252" y="272985"/>
              <a:ext cx="8805845" cy="6312030"/>
              <a:chOff x="319315" y="348343"/>
              <a:chExt cx="9051519" cy="6488129"/>
            </a:xfrm>
            <a:solidFill>
              <a:schemeClr val="accent2"/>
            </a:solidFill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5DEE9D0-B9A0-B0DE-D394-8BC38D138E64}"/>
                  </a:ext>
                </a:extLst>
              </p:cNvPr>
              <p:cNvSpPr/>
              <p:nvPr/>
            </p:nvSpPr>
            <p:spPr>
              <a:xfrm>
                <a:off x="319315" y="348343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30A5266-0F1C-4E1A-D9FF-655D9CC81D05}"/>
                  </a:ext>
                </a:extLst>
              </p:cNvPr>
              <p:cNvSpPr/>
              <p:nvPr/>
            </p:nvSpPr>
            <p:spPr>
              <a:xfrm>
                <a:off x="319315" y="6728471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C969B002-19C1-C09A-5970-46A3AB7142B4}"/>
                  </a:ext>
                </a:extLst>
              </p:cNvPr>
              <p:cNvSpPr/>
              <p:nvPr/>
            </p:nvSpPr>
            <p:spPr>
              <a:xfrm>
                <a:off x="9262834" y="348343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0F99136-C066-0013-5A18-2771AE949926}"/>
                  </a:ext>
                </a:extLst>
              </p:cNvPr>
              <p:cNvSpPr/>
              <p:nvPr/>
            </p:nvSpPr>
            <p:spPr>
              <a:xfrm>
                <a:off x="9262834" y="6728472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00EA2E8-498D-8BBA-8857-5C20C0EE03F5}"/>
              </a:ext>
            </a:extLst>
          </p:cNvPr>
          <p:cNvGrpSpPr/>
          <p:nvPr/>
        </p:nvGrpSpPr>
        <p:grpSpPr>
          <a:xfrm>
            <a:off x="3658287" y="2970132"/>
            <a:ext cx="3729778" cy="1945153"/>
            <a:chOff x="3658287" y="1960169"/>
            <a:chExt cx="3729778" cy="194515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9A83BAB-ECEE-34E7-18B7-4C51BCB3EBC1}"/>
                </a:ext>
              </a:extLst>
            </p:cNvPr>
            <p:cNvSpPr/>
            <p:nvPr/>
          </p:nvSpPr>
          <p:spPr>
            <a:xfrm>
              <a:off x="3658287" y="1960169"/>
              <a:ext cx="3729778" cy="1945153"/>
            </a:xfrm>
            <a:prstGeom prst="roundRect">
              <a:avLst>
                <a:gd name="adj" fmla="val 2466"/>
              </a:avLst>
            </a:prstGeom>
            <a:solidFill>
              <a:schemeClr val="bg1"/>
            </a:solidFill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A853FA0-A361-E6A0-E833-9451269DA58C}"/>
                </a:ext>
              </a:extLst>
            </p:cNvPr>
            <p:cNvSpPr/>
            <p:nvPr/>
          </p:nvSpPr>
          <p:spPr>
            <a:xfrm>
              <a:off x="5222327" y="1960169"/>
              <a:ext cx="601698" cy="302619"/>
            </a:xfrm>
            <a:custGeom>
              <a:avLst/>
              <a:gdLst>
                <a:gd name="connsiteX0" fmla="*/ 320 w 1079500"/>
                <a:gd name="connsiteY0" fmla="*/ 0 h 542926"/>
                <a:gd name="connsiteX1" fmla="*/ 1079180 w 1079500"/>
                <a:gd name="connsiteY1" fmla="*/ 0 h 542926"/>
                <a:gd name="connsiteX2" fmla="*/ 1079500 w 1079500"/>
                <a:gd name="connsiteY2" fmla="*/ 3176 h 542926"/>
                <a:gd name="connsiteX3" fmla="*/ 539750 w 1079500"/>
                <a:gd name="connsiteY3" fmla="*/ 542926 h 542926"/>
                <a:gd name="connsiteX4" fmla="*/ 0 w 1079500"/>
                <a:gd name="connsiteY4" fmla="*/ 3176 h 54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500" h="542926">
                  <a:moveTo>
                    <a:pt x="320" y="0"/>
                  </a:moveTo>
                  <a:lnTo>
                    <a:pt x="1079180" y="0"/>
                  </a:lnTo>
                  <a:lnTo>
                    <a:pt x="1079500" y="3176"/>
                  </a:lnTo>
                  <a:cubicBezTo>
                    <a:pt x="1079500" y="301272"/>
                    <a:pt x="837846" y="542926"/>
                    <a:pt x="539750" y="542926"/>
                  </a:cubicBezTo>
                  <a:cubicBezTo>
                    <a:pt x="241654" y="542926"/>
                    <a:pt x="0" y="301272"/>
                    <a:pt x="0" y="31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en-US" altLang="ko-KR" sz="1400">
                  <a:solidFill>
                    <a:schemeClr val="accent2"/>
                  </a:solidFill>
                  <a:latin typeface="생거진천체" pitchFamily="2" charset="-127"/>
                  <a:ea typeface="생거진천체" pitchFamily="2" charset="-127"/>
                </a:rPr>
                <a:t>01</a:t>
              </a:r>
              <a:endParaRPr lang="ko-KR" altLang="en-US" sz="1400"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35F1DA-1CC4-A430-A3A7-C856AAF1F0EB}"/>
                </a:ext>
              </a:extLst>
            </p:cNvPr>
            <p:cNvGrpSpPr/>
            <p:nvPr/>
          </p:nvGrpSpPr>
          <p:grpSpPr>
            <a:xfrm>
              <a:off x="3658287" y="2465672"/>
              <a:ext cx="3729778" cy="1236765"/>
              <a:chOff x="3658287" y="2465672"/>
              <a:chExt cx="3729778" cy="12367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4C6EA2-04A2-9D31-FBBB-0F977F26D633}"/>
                  </a:ext>
                </a:extLst>
              </p:cNvPr>
              <p:cNvSpPr txBox="1"/>
              <p:nvPr/>
            </p:nvSpPr>
            <p:spPr>
              <a:xfrm>
                <a:off x="4497094" y="2465672"/>
                <a:ext cx="2052165" cy="523220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2800" dirty="0">
                    <a:solidFill>
                      <a:schemeClr val="accent2"/>
                    </a:solidFill>
                  </a:rPr>
                  <a:t>다양한 모델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6D7CD6-7EB0-8AF4-D3C4-9A294FC5A194}"/>
                  </a:ext>
                </a:extLst>
              </p:cNvPr>
              <p:cNvSpPr txBox="1"/>
              <p:nvPr/>
            </p:nvSpPr>
            <p:spPr>
              <a:xfrm>
                <a:off x="4349634" y="3394660"/>
                <a:ext cx="2347117" cy="307777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CNN,</a:t>
                </a:r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 </a:t>
                </a:r>
                <a:r>
                  <a:rPr lang="en-US" altLang="ko-KR" sz="1400" dirty="0" err="1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Swin</a:t>
                </a:r>
                <a:r>
                  <a:rPr lang="en-US" altLang="ko-KR" sz="1400" dirty="0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-Transformer </a:t>
                </a:r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등</a:t>
                </a: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7CF71D2-17B0-1E8F-9D05-63A667EDE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287" y="3191776"/>
                <a:ext cx="3729778" cy="0"/>
              </a:xfrm>
              <a:prstGeom prst="lin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5EAA31A-C2CD-D6FF-CB72-79D3258274B8}"/>
              </a:ext>
            </a:extLst>
          </p:cNvPr>
          <p:cNvGrpSpPr/>
          <p:nvPr/>
        </p:nvGrpSpPr>
        <p:grpSpPr>
          <a:xfrm>
            <a:off x="7604284" y="2970132"/>
            <a:ext cx="3729778" cy="1945153"/>
            <a:chOff x="7604284" y="1960169"/>
            <a:chExt cx="3729778" cy="19451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E4BE8C4-3C48-A836-4080-D72F428B105F}"/>
                </a:ext>
              </a:extLst>
            </p:cNvPr>
            <p:cNvSpPr/>
            <p:nvPr/>
          </p:nvSpPr>
          <p:spPr>
            <a:xfrm>
              <a:off x="7604284" y="1960169"/>
              <a:ext cx="3729778" cy="1945153"/>
            </a:xfrm>
            <a:prstGeom prst="roundRect">
              <a:avLst>
                <a:gd name="adj" fmla="val 3446"/>
              </a:avLst>
            </a:prstGeom>
            <a:solidFill>
              <a:schemeClr val="bg1"/>
            </a:solidFill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E4C14EF-DE77-3EC2-03FA-101885FC136A}"/>
                </a:ext>
              </a:extLst>
            </p:cNvPr>
            <p:cNvSpPr/>
            <p:nvPr/>
          </p:nvSpPr>
          <p:spPr>
            <a:xfrm>
              <a:off x="9168324" y="1960169"/>
              <a:ext cx="601698" cy="302619"/>
            </a:xfrm>
            <a:custGeom>
              <a:avLst/>
              <a:gdLst>
                <a:gd name="connsiteX0" fmla="*/ 320 w 1079500"/>
                <a:gd name="connsiteY0" fmla="*/ 0 h 542926"/>
                <a:gd name="connsiteX1" fmla="*/ 1079180 w 1079500"/>
                <a:gd name="connsiteY1" fmla="*/ 0 h 542926"/>
                <a:gd name="connsiteX2" fmla="*/ 1079500 w 1079500"/>
                <a:gd name="connsiteY2" fmla="*/ 3176 h 542926"/>
                <a:gd name="connsiteX3" fmla="*/ 539750 w 1079500"/>
                <a:gd name="connsiteY3" fmla="*/ 542926 h 542926"/>
                <a:gd name="connsiteX4" fmla="*/ 0 w 1079500"/>
                <a:gd name="connsiteY4" fmla="*/ 3176 h 54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500" h="542926">
                  <a:moveTo>
                    <a:pt x="320" y="0"/>
                  </a:moveTo>
                  <a:lnTo>
                    <a:pt x="1079180" y="0"/>
                  </a:lnTo>
                  <a:lnTo>
                    <a:pt x="1079500" y="3176"/>
                  </a:lnTo>
                  <a:cubicBezTo>
                    <a:pt x="1079500" y="301272"/>
                    <a:pt x="837846" y="542926"/>
                    <a:pt x="539750" y="542926"/>
                  </a:cubicBezTo>
                  <a:cubicBezTo>
                    <a:pt x="241654" y="542926"/>
                    <a:pt x="0" y="301272"/>
                    <a:pt x="0" y="31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en-US" altLang="ko-KR" sz="1400">
                  <a:solidFill>
                    <a:schemeClr val="accent2"/>
                  </a:solidFill>
                  <a:latin typeface="생거진천체" pitchFamily="2" charset="-127"/>
                  <a:ea typeface="생거진천체" pitchFamily="2" charset="-127"/>
                </a:rPr>
                <a:t>02</a:t>
              </a:r>
              <a:endParaRPr lang="ko-KR" altLang="en-US" sz="1400"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4904DDF-4F95-EB98-112D-8676E7D353B0}"/>
                </a:ext>
              </a:extLst>
            </p:cNvPr>
            <p:cNvGrpSpPr/>
            <p:nvPr/>
          </p:nvGrpSpPr>
          <p:grpSpPr>
            <a:xfrm>
              <a:off x="7604284" y="2465672"/>
              <a:ext cx="3729778" cy="1236765"/>
              <a:chOff x="3658287" y="2465672"/>
              <a:chExt cx="3729778" cy="123676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3866D2-CC66-33B7-54A4-02A5C91A4D0F}"/>
                  </a:ext>
                </a:extLst>
              </p:cNvPr>
              <p:cNvSpPr txBox="1"/>
              <p:nvPr/>
            </p:nvSpPr>
            <p:spPr>
              <a:xfrm>
                <a:off x="4138022" y="2465672"/>
                <a:ext cx="2770310" cy="523220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2800" dirty="0">
                    <a:solidFill>
                      <a:schemeClr val="accent2"/>
                    </a:solidFill>
                  </a:rPr>
                  <a:t>부드러운 움직임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872F2A-8089-D396-E663-80CC6F1C63D4}"/>
                  </a:ext>
                </a:extLst>
              </p:cNvPr>
              <p:cNvSpPr txBox="1"/>
              <p:nvPr/>
            </p:nvSpPr>
            <p:spPr>
              <a:xfrm>
                <a:off x="4404930" y="3394660"/>
                <a:ext cx="2236511" cy="307777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마우스 움직임 제어 부분 보완</a:t>
                </a:r>
                <a:endPara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5B1BC04A-53B5-5C7D-B9E1-F3CD812DB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287" y="3191776"/>
                <a:ext cx="3729778" cy="0"/>
              </a:xfrm>
              <a:prstGeom prst="lin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F65DD9-994B-2878-5A18-50581A4D908B}"/>
              </a:ext>
            </a:extLst>
          </p:cNvPr>
          <p:cNvGrpSpPr/>
          <p:nvPr/>
        </p:nvGrpSpPr>
        <p:grpSpPr>
          <a:xfrm>
            <a:off x="5762370" y="529580"/>
            <a:ext cx="3467617" cy="843913"/>
            <a:chOff x="5989996" y="529580"/>
            <a:chExt cx="3467617" cy="8439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5699CD-8E09-B06E-1A2F-94CBB94AD7FF}"/>
                </a:ext>
              </a:extLst>
            </p:cNvPr>
            <p:cNvSpPr txBox="1"/>
            <p:nvPr/>
          </p:nvSpPr>
          <p:spPr>
            <a:xfrm>
              <a:off x="5989996" y="665607"/>
              <a:ext cx="3467617" cy="707886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r>
                <a:rPr lang="ko-KR" altLang="en-US" sz="4000" dirty="0"/>
                <a:t>문제 해결 과정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647445-700A-5C57-2BA3-750DC2751FB7}"/>
                </a:ext>
              </a:extLst>
            </p:cNvPr>
            <p:cNvSpPr txBox="1"/>
            <p:nvPr/>
          </p:nvSpPr>
          <p:spPr>
            <a:xfrm>
              <a:off x="7563339" y="529580"/>
              <a:ext cx="320922" cy="20005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r>
                <a:rPr lang="en-US" altLang="ko-KR" sz="700" dirty="0"/>
                <a:t>04</a:t>
              </a:r>
              <a:endParaRPr lang="ko-KR" altLang="en-US" sz="7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DC3DA44-1FFA-D70F-E0A8-2C99DAAD1619}"/>
              </a:ext>
            </a:extLst>
          </p:cNvPr>
          <p:cNvGrpSpPr/>
          <p:nvPr/>
        </p:nvGrpSpPr>
        <p:grpSpPr>
          <a:xfrm>
            <a:off x="6232524" y="1509070"/>
            <a:ext cx="2527300" cy="276999"/>
            <a:chOff x="4832351" y="1544605"/>
            <a:chExt cx="2527300" cy="27699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09656A-501C-70A8-E758-5B49DE2D5858}"/>
                </a:ext>
              </a:extLst>
            </p:cNvPr>
            <p:cNvSpPr txBox="1"/>
            <p:nvPr/>
          </p:nvSpPr>
          <p:spPr>
            <a:xfrm>
              <a:off x="5138852" y="1544605"/>
              <a:ext cx="1914307" cy="27699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>
                <a:defRPr sz="11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Machine Learning Project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396F31A-40F9-C7C9-DD1B-364160812416}"/>
                </a:ext>
              </a:extLst>
            </p:cNvPr>
            <p:cNvGrpSpPr/>
            <p:nvPr/>
          </p:nvGrpSpPr>
          <p:grpSpPr>
            <a:xfrm>
              <a:off x="4832351" y="1611104"/>
              <a:ext cx="2527300" cy="144000"/>
              <a:chOff x="6849950" y="-230146"/>
              <a:chExt cx="2106272" cy="171493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7A28129-D315-3845-F5E0-689E7A0C75E6}"/>
                  </a:ext>
                </a:extLst>
              </p:cNvPr>
              <p:cNvCxnSpPr/>
              <p:nvPr/>
            </p:nvCxnSpPr>
            <p:spPr>
              <a:xfrm>
                <a:off x="6849950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DD606D3-2928-1F4E-DF26-7A7EFEF6C9BE}"/>
                  </a:ext>
                </a:extLst>
              </p:cNvPr>
              <p:cNvCxnSpPr/>
              <p:nvPr/>
            </p:nvCxnSpPr>
            <p:spPr>
              <a:xfrm>
                <a:off x="8956222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C93A4B2C-BE46-1613-A6E6-C2B90CDE75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44"/>
          <a:stretch/>
        </p:blipFill>
        <p:spPr>
          <a:xfrm>
            <a:off x="-154679" y="2813578"/>
            <a:ext cx="2955029" cy="264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80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7F8BF6-995D-A92D-57C9-CE6AB333D446}"/>
              </a:ext>
            </a:extLst>
          </p:cNvPr>
          <p:cNvSpPr/>
          <p:nvPr/>
        </p:nvSpPr>
        <p:spPr>
          <a:xfrm>
            <a:off x="696686" y="2530625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커스텀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5DFFE-2700-0720-520F-8BD460F4150E}"/>
              </a:ext>
            </a:extLst>
          </p:cNvPr>
          <p:cNvSpPr txBox="1"/>
          <p:nvPr/>
        </p:nvSpPr>
        <p:spPr>
          <a:xfrm>
            <a:off x="4403076" y="673886"/>
            <a:ext cx="3385863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다양한 모델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C830-D9C9-1D15-742F-A4A85023E382}"/>
              </a:ext>
            </a:extLst>
          </p:cNvPr>
          <p:cNvSpPr txBox="1"/>
          <p:nvPr/>
        </p:nvSpPr>
        <p:spPr>
          <a:xfrm>
            <a:off x="4338167" y="1504883"/>
            <a:ext cx="3515706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처리 속도의 향상을 위한 다양한 모델 탐색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F153F68-971A-0ED9-8548-184CBEFF8088}"/>
              </a:ext>
            </a:extLst>
          </p:cNvPr>
          <p:cNvSpPr txBox="1"/>
          <p:nvPr/>
        </p:nvSpPr>
        <p:spPr>
          <a:xfrm>
            <a:off x="5852985" y="529580"/>
            <a:ext cx="486030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04_01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69A595-C53B-BCC1-E7ED-B7186315C71C}"/>
              </a:ext>
            </a:extLst>
          </p:cNvPr>
          <p:cNvSpPr/>
          <p:nvPr/>
        </p:nvSpPr>
        <p:spPr>
          <a:xfrm>
            <a:off x="696686" y="3753712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기존 모델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82F38-C08A-19EA-BF71-04797963B117}"/>
              </a:ext>
            </a:extLst>
          </p:cNvPr>
          <p:cNvSpPr txBox="1"/>
          <p:nvPr/>
        </p:nvSpPr>
        <p:spPr>
          <a:xfrm>
            <a:off x="4206692" y="2691635"/>
            <a:ext cx="3737690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CNN, </a:t>
            </a:r>
            <a:r>
              <a:rPr lang="en-US" altLang="ko-KR" b="1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Swin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 Transformer, Transformer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등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A9F508-F41B-A0D6-3145-5B6A56D3A5F3}"/>
              </a:ext>
            </a:extLst>
          </p:cNvPr>
          <p:cNvSpPr txBox="1"/>
          <p:nvPr/>
        </p:nvSpPr>
        <p:spPr>
          <a:xfrm>
            <a:off x="4206692" y="3914722"/>
            <a:ext cx="335931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RTDETR, yolo5s, yolo8x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등 모델 고려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D722E21-0C48-1B35-040B-66C139C27708}"/>
              </a:ext>
            </a:extLst>
          </p:cNvPr>
          <p:cNvSpPr/>
          <p:nvPr/>
        </p:nvSpPr>
        <p:spPr>
          <a:xfrm>
            <a:off x="696686" y="4976799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빠른 처리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39ADE4-DB95-D8AD-BFD7-B22B7985AF5B}"/>
              </a:ext>
            </a:extLst>
          </p:cNvPr>
          <p:cNvSpPr txBox="1"/>
          <p:nvPr/>
        </p:nvSpPr>
        <p:spPr>
          <a:xfrm>
            <a:off x="4206692" y="5137809"/>
            <a:ext cx="5258876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(x, y, w, h)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출력에서 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(x, y)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만 출력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흑백 및 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canny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필터 적용 등</a:t>
            </a:r>
          </a:p>
        </p:txBody>
      </p:sp>
    </p:spTree>
    <p:extLst>
      <p:ext uri="{BB962C8B-B14F-4D97-AF65-F5344CB8AC3E}">
        <p14:creationId xmlns:p14="http://schemas.microsoft.com/office/powerpoint/2010/main" val="3272635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A0790-F05C-1A00-8DE3-7ED44DB46B8D}"/>
              </a:ext>
            </a:extLst>
          </p:cNvPr>
          <p:cNvSpPr txBox="1"/>
          <p:nvPr/>
        </p:nvSpPr>
        <p:spPr>
          <a:xfrm>
            <a:off x="4403076" y="673886"/>
            <a:ext cx="3385863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다양한 모델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68FC3-DF43-1612-B92E-F2E0962CEEB0}"/>
              </a:ext>
            </a:extLst>
          </p:cNvPr>
          <p:cNvSpPr txBox="1"/>
          <p:nvPr/>
        </p:nvSpPr>
        <p:spPr>
          <a:xfrm>
            <a:off x="4338167" y="1504883"/>
            <a:ext cx="3515706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처리 속도의 향상을 위한 다양한 모델 탐색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59098-9016-ACAF-3C59-6746607A8261}"/>
              </a:ext>
            </a:extLst>
          </p:cNvPr>
          <p:cNvSpPr txBox="1"/>
          <p:nvPr/>
        </p:nvSpPr>
        <p:spPr>
          <a:xfrm>
            <a:off x="5852985" y="529580"/>
            <a:ext cx="486030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04_01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D0DD2EF-DD30-C39A-00A3-85FFB8D2A91E}"/>
              </a:ext>
            </a:extLst>
          </p:cNvPr>
          <p:cNvSpPr/>
          <p:nvPr/>
        </p:nvSpPr>
        <p:spPr>
          <a:xfrm>
            <a:off x="696686" y="2530625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CNN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5B500B-6A61-B1EB-6EB5-780FEA4DD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076" y="1823326"/>
            <a:ext cx="7411484" cy="4900747"/>
          </a:xfrm>
          <a:prstGeom prst="rect">
            <a:avLst/>
          </a:prstGeom>
        </p:spPr>
      </p:pic>
      <p:pic>
        <p:nvPicPr>
          <p:cNvPr id="2" name="win 2024-01-18 10-21-47">
            <a:hlinkClick r:id="" action="ppaction://media"/>
            <a:extLst>
              <a:ext uri="{FF2B5EF4-FFF2-40B4-BE49-F238E27FC236}">
                <a16:creationId xmlns:a16="http://schemas.microsoft.com/office/drawing/2014/main" id="{7D1A620A-5DE8-280A-5080-AF7D1474C7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82075" y="1843664"/>
            <a:ext cx="4880409" cy="4880409"/>
          </a:xfrm>
          <a:prstGeom prst="rect">
            <a:avLst/>
          </a:prstGeom>
        </p:spPr>
      </p:pic>
      <p:pic>
        <p:nvPicPr>
          <p:cNvPr id="6" name="CNN 영상">
            <a:hlinkClick r:id="" action="ppaction://media"/>
            <a:extLst>
              <a:ext uri="{FF2B5EF4-FFF2-40B4-BE49-F238E27FC236}">
                <a16:creationId xmlns:a16="http://schemas.microsoft.com/office/drawing/2014/main" id="{A2E936FF-E273-BA36-7242-6F7B4173998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1831" r="21915"/>
          <a:stretch/>
        </p:blipFill>
        <p:spPr>
          <a:xfrm>
            <a:off x="6934151" y="1843437"/>
            <a:ext cx="4880409" cy="48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BE5DFFE-2700-0720-520F-8BD460F4150E}"/>
              </a:ext>
            </a:extLst>
          </p:cNvPr>
          <p:cNvSpPr txBox="1"/>
          <p:nvPr/>
        </p:nvSpPr>
        <p:spPr>
          <a:xfrm>
            <a:off x="4403076" y="673886"/>
            <a:ext cx="3385863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다양한 모델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C830-D9C9-1D15-742F-A4A85023E382}"/>
              </a:ext>
            </a:extLst>
          </p:cNvPr>
          <p:cNvSpPr txBox="1"/>
          <p:nvPr/>
        </p:nvSpPr>
        <p:spPr>
          <a:xfrm>
            <a:off x="4338167" y="1504883"/>
            <a:ext cx="3515706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처리 속도의 향상을 위한 다양한 모델 탐색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F153F68-971A-0ED9-8548-184CBEFF8088}"/>
              </a:ext>
            </a:extLst>
          </p:cNvPr>
          <p:cNvSpPr txBox="1"/>
          <p:nvPr/>
        </p:nvSpPr>
        <p:spPr>
          <a:xfrm>
            <a:off x="5852985" y="529580"/>
            <a:ext cx="486030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04_01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84EAB4-7757-2274-5AA1-FA0246977CC4}"/>
              </a:ext>
            </a:extLst>
          </p:cNvPr>
          <p:cNvSpPr/>
          <p:nvPr/>
        </p:nvSpPr>
        <p:spPr>
          <a:xfrm>
            <a:off x="696686" y="2530625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en-US" altLang="ko-KR" sz="1800" dirty="0" err="1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Swin</a:t>
            </a:r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 Transformer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B361F7-0A35-21CE-6A3E-FBCC7BA39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374" y="1843437"/>
            <a:ext cx="7230484" cy="48059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CBA105-445E-24C9-90DF-0396B09F2DF8}"/>
              </a:ext>
            </a:extLst>
          </p:cNvPr>
          <p:cNvSpPr txBox="1"/>
          <p:nvPr/>
        </p:nvSpPr>
        <p:spPr>
          <a:xfrm>
            <a:off x="696686" y="3350645"/>
            <a:ext cx="2780698" cy="58477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en-US" altLang="ko-KR" b="1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Swin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 transformer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모델에 맞게</a:t>
            </a:r>
            <a:endParaRPr lang="en-US" altLang="ko-KR" b="1" dirty="0">
              <a:ln>
                <a:solidFill>
                  <a:schemeClr val="bg2">
                    <a:alpha val="0"/>
                  </a:schemeClr>
                </a:solidFill>
              </a:ln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이미지 크기 조정 과정 필요</a:t>
            </a:r>
            <a:endParaRPr lang="en-US" altLang="ko-KR" b="1" dirty="0">
              <a:ln>
                <a:solidFill>
                  <a:schemeClr val="bg2">
                    <a:alpha val="0"/>
                  </a:schemeClr>
                </a:solidFill>
              </a:ln>
              <a:latin typeface="비트로 프라이드 TTF" pitchFamily="2" charset="-127"/>
              <a:ea typeface="비트로 프라이드 TTF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90C4963-6440-1E4A-6337-9B33346E0464}"/>
              </a:ext>
            </a:extLst>
          </p:cNvPr>
          <p:cNvGrpSpPr/>
          <p:nvPr/>
        </p:nvGrpSpPr>
        <p:grpSpPr>
          <a:xfrm>
            <a:off x="4338167" y="420840"/>
            <a:ext cx="6300557" cy="6228535"/>
            <a:chOff x="4338167" y="420840"/>
            <a:chExt cx="6300557" cy="622853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53E1811-DEFF-2583-478D-320F4802B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83374" y="420840"/>
              <a:ext cx="6255350" cy="6228535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9FBDAB3-D5D0-31EC-51F9-81E20E96361F}"/>
                </a:ext>
              </a:extLst>
            </p:cNvPr>
            <p:cNvSpPr/>
            <p:nvPr/>
          </p:nvSpPr>
          <p:spPr>
            <a:xfrm>
              <a:off x="4338167" y="6467763"/>
              <a:ext cx="1757833" cy="18161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25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BE5DFFE-2700-0720-520F-8BD460F4150E}"/>
              </a:ext>
            </a:extLst>
          </p:cNvPr>
          <p:cNvSpPr txBox="1"/>
          <p:nvPr/>
        </p:nvSpPr>
        <p:spPr>
          <a:xfrm>
            <a:off x="4403076" y="673886"/>
            <a:ext cx="3385863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다양한 모델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C830-D9C9-1D15-742F-A4A85023E382}"/>
              </a:ext>
            </a:extLst>
          </p:cNvPr>
          <p:cNvSpPr txBox="1"/>
          <p:nvPr/>
        </p:nvSpPr>
        <p:spPr>
          <a:xfrm>
            <a:off x="4338167" y="1504883"/>
            <a:ext cx="3515706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처리 속도의 향상을 위한 다양한 모델 탐색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F153F68-971A-0ED9-8548-184CBEFF8088}"/>
              </a:ext>
            </a:extLst>
          </p:cNvPr>
          <p:cNvSpPr txBox="1"/>
          <p:nvPr/>
        </p:nvSpPr>
        <p:spPr>
          <a:xfrm>
            <a:off x="5852985" y="529580"/>
            <a:ext cx="486030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04_01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84EAB4-7757-2274-5AA1-FA0246977CC4}"/>
              </a:ext>
            </a:extLst>
          </p:cNvPr>
          <p:cNvSpPr/>
          <p:nvPr/>
        </p:nvSpPr>
        <p:spPr>
          <a:xfrm>
            <a:off x="696686" y="2530625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기존 모델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FA831A3-B81D-FB43-09AE-761AB360710F}"/>
              </a:ext>
            </a:extLst>
          </p:cNvPr>
          <p:cNvGrpSpPr/>
          <p:nvPr/>
        </p:nvGrpSpPr>
        <p:grpSpPr>
          <a:xfrm>
            <a:off x="492366" y="1772753"/>
            <a:ext cx="7361507" cy="4835445"/>
            <a:chOff x="3893227" y="1381637"/>
            <a:chExt cx="7361507" cy="483544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FDA449A8-2D8A-C9F5-6607-BB90FFF2A0A4}"/>
                </a:ext>
              </a:extLst>
            </p:cNvPr>
            <p:cNvSpPr/>
            <p:nvPr/>
          </p:nvSpPr>
          <p:spPr>
            <a:xfrm>
              <a:off x="3893227" y="1381637"/>
              <a:ext cx="7361506" cy="435375"/>
            </a:xfrm>
            <a:prstGeom prst="rect">
              <a:avLst/>
            </a:prstGeom>
            <a:solidFill>
              <a:srgbClr val="F06414"/>
            </a:solidFill>
            <a:ln w="28575">
              <a:solidFill>
                <a:srgbClr val="012F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생거진천체" pitchFamily="2" charset="-127"/>
                  <a:ea typeface="생거진천체" pitchFamily="2" charset="-127"/>
                </a:rPr>
                <a:t>RTDETR </a:t>
              </a:r>
              <a:r>
                <a:rPr lang="ko-KR" altLang="en-US" dirty="0">
                  <a:latin typeface="생거진천체" pitchFamily="2" charset="-127"/>
                  <a:ea typeface="생거진천체" pitchFamily="2" charset="-127"/>
                </a:rPr>
                <a:t>적용 시</a:t>
              </a: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46B1F76-9D70-9D57-E53C-423490D848A1}"/>
                </a:ext>
              </a:extLst>
            </p:cNvPr>
            <p:cNvGrpSpPr/>
            <p:nvPr/>
          </p:nvGrpSpPr>
          <p:grpSpPr>
            <a:xfrm>
              <a:off x="3893228" y="1755566"/>
              <a:ext cx="7361506" cy="4461516"/>
              <a:chOff x="3893228" y="1755566"/>
              <a:chExt cx="7361506" cy="4461516"/>
            </a:xfrm>
          </p:grpSpPr>
          <p:pic>
            <p:nvPicPr>
              <p:cNvPr id="2" name="그림 1" descr="텍스트, 스크린샷, 폰트이(가) 표시된 사진&#10;&#10;자동 생성된 설명">
                <a:extLst>
                  <a:ext uri="{FF2B5EF4-FFF2-40B4-BE49-F238E27FC236}">
                    <a16:creationId xmlns:a16="http://schemas.microsoft.com/office/drawing/2014/main" id="{C39E7AF4-AFC2-9326-95ED-B852A1BBF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3228" y="1755566"/>
                <a:ext cx="7361506" cy="4461516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4A9652B9-B496-48B2-7761-599BF65AD792}"/>
                  </a:ext>
                </a:extLst>
              </p:cNvPr>
              <p:cNvSpPr/>
              <p:nvPr/>
            </p:nvSpPr>
            <p:spPr>
              <a:xfrm>
                <a:off x="5206279" y="1817310"/>
                <a:ext cx="613955" cy="2727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95AE7CC0-C16F-5C72-DFE4-DC4505AB4784}"/>
                  </a:ext>
                </a:extLst>
              </p:cNvPr>
              <p:cNvSpPr/>
              <p:nvPr/>
            </p:nvSpPr>
            <p:spPr>
              <a:xfrm>
                <a:off x="5206279" y="2368125"/>
                <a:ext cx="613955" cy="2727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EB187E96-C3C8-0A39-8841-7DC18BCA3A00}"/>
                  </a:ext>
                </a:extLst>
              </p:cNvPr>
              <p:cNvSpPr/>
              <p:nvPr/>
            </p:nvSpPr>
            <p:spPr>
              <a:xfrm>
                <a:off x="5206279" y="2918792"/>
                <a:ext cx="613955" cy="2727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E2894491-FC2A-4794-8046-89A0CB8C9935}"/>
                  </a:ext>
                </a:extLst>
              </p:cNvPr>
              <p:cNvSpPr/>
              <p:nvPr/>
            </p:nvSpPr>
            <p:spPr>
              <a:xfrm>
                <a:off x="5206279" y="3453130"/>
                <a:ext cx="613955" cy="2727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53D4157B-B6CC-3360-A892-9C69497DA7AA}"/>
                  </a:ext>
                </a:extLst>
              </p:cNvPr>
              <p:cNvSpPr/>
              <p:nvPr/>
            </p:nvSpPr>
            <p:spPr>
              <a:xfrm>
                <a:off x="5206279" y="4020637"/>
                <a:ext cx="613955" cy="2727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B4821071-A8DD-F6D7-CACA-5D76DA030D88}"/>
                  </a:ext>
                </a:extLst>
              </p:cNvPr>
              <p:cNvSpPr/>
              <p:nvPr/>
            </p:nvSpPr>
            <p:spPr>
              <a:xfrm>
                <a:off x="5206279" y="4541640"/>
                <a:ext cx="613955" cy="2727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C11AC7B-63E0-6D95-4356-3181C335AFE8}"/>
                  </a:ext>
                </a:extLst>
              </p:cNvPr>
              <p:cNvSpPr/>
              <p:nvPr/>
            </p:nvSpPr>
            <p:spPr>
              <a:xfrm>
                <a:off x="5206279" y="5085283"/>
                <a:ext cx="613955" cy="2727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51579C68-0642-DBC2-DE0E-9BE849F05DF2}"/>
                  </a:ext>
                </a:extLst>
              </p:cNvPr>
              <p:cNvSpPr/>
              <p:nvPr/>
            </p:nvSpPr>
            <p:spPr>
              <a:xfrm>
                <a:off x="5206279" y="5628354"/>
                <a:ext cx="613955" cy="272746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7220C003-29C7-83E9-8B42-ADB77FA94269}"/>
              </a:ext>
            </a:extLst>
          </p:cNvPr>
          <p:cNvGrpSpPr/>
          <p:nvPr/>
        </p:nvGrpSpPr>
        <p:grpSpPr>
          <a:xfrm>
            <a:off x="2726822" y="1779222"/>
            <a:ext cx="7224386" cy="4829635"/>
            <a:chOff x="2726822" y="1484450"/>
            <a:chExt cx="7224386" cy="4829635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DFDE69D-DBF6-D1D4-3B06-B4708C1CC9F6}"/>
                </a:ext>
              </a:extLst>
            </p:cNvPr>
            <p:cNvSpPr/>
            <p:nvPr/>
          </p:nvSpPr>
          <p:spPr>
            <a:xfrm>
              <a:off x="2726822" y="1484450"/>
              <a:ext cx="7224386" cy="435375"/>
            </a:xfrm>
            <a:prstGeom prst="rect">
              <a:avLst/>
            </a:prstGeom>
            <a:solidFill>
              <a:srgbClr val="F06414"/>
            </a:solidFill>
            <a:ln w="28575">
              <a:solidFill>
                <a:srgbClr val="012F3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생거진천체" pitchFamily="2" charset="-127"/>
                  <a:ea typeface="생거진천체" pitchFamily="2" charset="-127"/>
                </a:rPr>
                <a:t>yolo5s </a:t>
              </a:r>
              <a:r>
                <a:rPr lang="ko-KR" altLang="en-US" dirty="0">
                  <a:latin typeface="생거진천체" pitchFamily="2" charset="-127"/>
                  <a:ea typeface="생거진천체" pitchFamily="2" charset="-127"/>
                </a:rPr>
                <a:t>적용 시</a:t>
              </a:r>
            </a:p>
          </p:txBody>
        </p:sp>
        <p:pic>
          <p:nvPicPr>
            <p:cNvPr id="28" name="그림 27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25298F46-7525-7106-606F-231D0269B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822" y="1843437"/>
              <a:ext cx="7224386" cy="4470648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6B2F5BB-1179-C400-7425-CC02E2D7E33B}"/>
                </a:ext>
              </a:extLst>
            </p:cNvPr>
            <p:cNvSpPr/>
            <p:nvPr/>
          </p:nvSpPr>
          <p:spPr>
            <a:xfrm>
              <a:off x="4058194" y="2172349"/>
              <a:ext cx="595634" cy="261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21CA996F-38A9-5FC0-0E0B-454D447B382B}"/>
                </a:ext>
              </a:extLst>
            </p:cNvPr>
            <p:cNvSpPr/>
            <p:nvPr/>
          </p:nvSpPr>
          <p:spPr>
            <a:xfrm>
              <a:off x="4058194" y="2686521"/>
              <a:ext cx="595634" cy="261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084F9C23-2A75-D9CB-E3DA-CAF0572C1D28}"/>
                </a:ext>
              </a:extLst>
            </p:cNvPr>
            <p:cNvSpPr/>
            <p:nvPr/>
          </p:nvSpPr>
          <p:spPr>
            <a:xfrm>
              <a:off x="4058194" y="3191316"/>
              <a:ext cx="595634" cy="261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65A6D3D-BB1D-D052-5C13-0F2A4044272C}"/>
                </a:ext>
              </a:extLst>
            </p:cNvPr>
            <p:cNvSpPr/>
            <p:nvPr/>
          </p:nvSpPr>
          <p:spPr>
            <a:xfrm>
              <a:off x="4058194" y="3696111"/>
              <a:ext cx="595634" cy="261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3541A036-DF98-4C23-0374-2E065AFAA68A}"/>
                </a:ext>
              </a:extLst>
            </p:cNvPr>
            <p:cNvSpPr/>
            <p:nvPr/>
          </p:nvSpPr>
          <p:spPr>
            <a:xfrm>
              <a:off x="4058194" y="4210154"/>
              <a:ext cx="595634" cy="261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EE943E8-0B1B-A391-DA48-A7D1F256FE49}"/>
                </a:ext>
              </a:extLst>
            </p:cNvPr>
            <p:cNvSpPr/>
            <p:nvPr/>
          </p:nvSpPr>
          <p:spPr>
            <a:xfrm>
              <a:off x="4058194" y="4724197"/>
              <a:ext cx="595634" cy="261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91D1C54-506F-F54B-F22F-6B2ED585A26F}"/>
                </a:ext>
              </a:extLst>
            </p:cNvPr>
            <p:cNvSpPr/>
            <p:nvPr/>
          </p:nvSpPr>
          <p:spPr>
            <a:xfrm>
              <a:off x="4058194" y="5214050"/>
              <a:ext cx="595634" cy="261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955ED1DC-4B5C-6E9E-B310-55E47C528A30}"/>
                </a:ext>
              </a:extLst>
            </p:cNvPr>
            <p:cNvSpPr/>
            <p:nvPr/>
          </p:nvSpPr>
          <p:spPr>
            <a:xfrm>
              <a:off x="4058194" y="5749569"/>
              <a:ext cx="595634" cy="2617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3F59DD5-4A9E-CD44-4F9E-A0E9E2DEC97B}"/>
              </a:ext>
            </a:extLst>
          </p:cNvPr>
          <p:cNvGrpSpPr/>
          <p:nvPr/>
        </p:nvGrpSpPr>
        <p:grpSpPr>
          <a:xfrm>
            <a:off x="4524931" y="1773835"/>
            <a:ext cx="7224386" cy="4829635"/>
            <a:chOff x="4524931" y="1479063"/>
            <a:chExt cx="7224386" cy="482963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78B140B-49B8-158A-2F4A-17683B4B7AE0}"/>
                </a:ext>
              </a:extLst>
            </p:cNvPr>
            <p:cNvGrpSpPr/>
            <p:nvPr/>
          </p:nvGrpSpPr>
          <p:grpSpPr>
            <a:xfrm>
              <a:off x="4524931" y="1479063"/>
              <a:ext cx="7224386" cy="4829635"/>
              <a:chOff x="2726822" y="1484450"/>
              <a:chExt cx="7224386" cy="4829635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368A8C94-F263-78C4-E15A-95D6FD4196CB}"/>
                  </a:ext>
                </a:extLst>
              </p:cNvPr>
              <p:cNvSpPr/>
              <p:nvPr/>
            </p:nvSpPr>
            <p:spPr>
              <a:xfrm>
                <a:off x="2726822" y="1484450"/>
                <a:ext cx="7224386" cy="435375"/>
              </a:xfrm>
              <a:prstGeom prst="rect">
                <a:avLst/>
              </a:prstGeom>
              <a:solidFill>
                <a:srgbClr val="F06414"/>
              </a:solidFill>
              <a:ln w="28575">
                <a:solidFill>
                  <a:srgbClr val="012F3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latin typeface="생거진천체" pitchFamily="2" charset="-127"/>
                    <a:ea typeface="생거진천체" pitchFamily="2" charset="-127"/>
                  </a:rPr>
                  <a:t>yolo8x </a:t>
                </a:r>
                <a:r>
                  <a:rPr lang="ko-KR" altLang="en-US" dirty="0">
                    <a:latin typeface="생거진천체" pitchFamily="2" charset="-127"/>
                    <a:ea typeface="생거진천체" pitchFamily="2" charset="-127"/>
                  </a:rPr>
                  <a:t>적용 시</a:t>
                </a:r>
              </a:p>
            </p:txBody>
          </p:sp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39B54D22-5A90-BD8B-9734-BD1942321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26822" y="1843437"/>
                <a:ext cx="7224386" cy="4470648"/>
              </a:xfrm>
              <a:prstGeom prst="rect">
                <a:avLst/>
              </a:prstGeom>
            </p:spPr>
          </p:pic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6EB377F-C161-2AC7-564E-3CEFC7633664}"/>
                  </a:ext>
                </a:extLst>
              </p:cNvPr>
              <p:cNvSpPr/>
              <p:nvPr/>
            </p:nvSpPr>
            <p:spPr>
              <a:xfrm>
                <a:off x="4058194" y="2251910"/>
                <a:ext cx="482712" cy="18217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9CBBA0F6-69CD-59AA-D986-F0F6720712E8}"/>
                  </a:ext>
                </a:extLst>
              </p:cNvPr>
              <p:cNvSpPr/>
              <p:nvPr/>
            </p:nvSpPr>
            <p:spPr>
              <a:xfrm>
                <a:off x="4058194" y="2686521"/>
                <a:ext cx="482400" cy="183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5184002-290A-761D-1700-1CD5CF6F5A10}"/>
                  </a:ext>
                </a:extLst>
              </p:cNvPr>
              <p:cNvSpPr/>
              <p:nvPr/>
            </p:nvSpPr>
            <p:spPr>
              <a:xfrm>
                <a:off x="4058194" y="3191316"/>
                <a:ext cx="482400" cy="183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8C405A53-7605-1159-4AA5-D22AF4F062AC}"/>
                  </a:ext>
                </a:extLst>
              </p:cNvPr>
              <p:cNvSpPr/>
              <p:nvPr/>
            </p:nvSpPr>
            <p:spPr>
              <a:xfrm>
                <a:off x="4058194" y="3635035"/>
                <a:ext cx="482400" cy="183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0E64F1D9-577A-40D9-1A88-133367BF1E2F}"/>
                  </a:ext>
                </a:extLst>
              </p:cNvPr>
              <p:cNvSpPr/>
              <p:nvPr/>
            </p:nvSpPr>
            <p:spPr>
              <a:xfrm>
                <a:off x="4058194" y="4086454"/>
                <a:ext cx="482400" cy="183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CE0834A5-0BB9-7FA4-419C-4C87FFDB188A}"/>
                  </a:ext>
                </a:extLst>
              </p:cNvPr>
              <p:cNvSpPr/>
              <p:nvPr/>
            </p:nvSpPr>
            <p:spPr>
              <a:xfrm>
                <a:off x="4058194" y="4551571"/>
                <a:ext cx="482400" cy="183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ABD3A66B-1606-E311-A5D4-AF8476D6F8F9}"/>
                  </a:ext>
                </a:extLst>
              </p:cNvPr>
              <p:cNvSpPr/>
              <p:nvPr/>
            </p:nvSpPr>
            <p:spPr>
              <a:xfrm>
                <a:off x="4058194" y="4996971"/>
                <a:ext cx="482400" cy="183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DE4D2CD5-89AA-92B0-0240-B40427EFDD44}"/>
                  </a:ext>
                </a:extLst>
              </p:cNvPr>
              <p:cNvSpPr/>
              <p:nvPr/>
            </p:nvSpPr>
            <p:spPr>
              <a:xfrm>
                <a:off x="4058194" y="5462700"/>
                <a:ext cx="482400" cy="18360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78CC664C-537B-7BEE-6FA0-D59F3D3CA094}"/>
                </a:ext>
              </a:extLst>
            </p:cNvPr>
            <p:cNvSpPr/>
            <p:nvPr/>
          </p:nvSpPr>
          <p:spPr>
            <a:xfrm>
              <a:off x="5856303" y="5923042"/>
              <a:ext cx="482400" cy="183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159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BE5DFFE-2700-0720-520F-8BD460F4150E}"/>
              </a:ext>
            </a:extLst>
          </p:cNvPr>
          <p:cNvSpPr txBox="1"/>
          <p:nvPr/>
        </p:nvSpPr>
        <p:spPr>
          <a:xfrm>
            <a:off x="4403076" y="673886"/>
            <a:ext cx="3385863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다양한 모델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C830-D9C9-1D15-742F-A4A85023E382}"/>
              </a:ext>
            </a:extLst>
          </p:cNvPr>
          <p:cNvSpPr txBox="1"/>
          <p:nvPr/>
        </p:nvSpPr>
        <p:spPr>
          <a:xfrm>
            <a:off x="4338167" y="1504883"/>
            <a:ext cx="3515706" cy="338554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처리 속도의 향상을 위한 다양한 모델 탐색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F153F68-971A-0ED9-8548-184CBEFF8088}"/>
              </a:ext>
            </a:extLst>
          </p:cNvPr>
          <p:cNvSpPr txBox="1"/>
          <p:nvPr/>
        </p:nvSpPr>
        <p:spPr>
          <a:xfrm>
            <a:off x="5852985" y="529580"/>
            <a:ext cx="486030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04_01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184EAB4-7757-2274-5AA1-FA0246977CC4}"/>
              </a:ext>
            </a:extLst>
          </p:cNvPr>
          <p:cNvSpPr/>
          <p:nvPr/>
        </p:nvSpPr>
        <p:spPr>
          <a:xfrm>
            <a:off x="696686" y="2530625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빠른 처리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57" name="그림 56" descr="스크린샷, 콜라주, 선반, 실내이(가) 표시된 사진&#10;&#10;자동 생성된 설명">
            <a:extLst>
              <a:ext uri="{FF2B5EF4-FFF2-40B4-BE49-F238E27FC236}">
                <a16:creationId xmlns:a16="http://schemas.microsoft.com/office/drawing/2014/main" id="{BE48311D-A747-BD81-F73C-5ADBE01CC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68" y="877048"/>
            <a:ext cx="5665181" cy="566518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B93A831-6AC3-F3A0-53EC-3B4BF81A1C3F}"/>
              </a:ext>
            </a:extLst>
          </p:cNvPr>
          <p:cNvSpPr txBox="1"/>
          <p:nvPr/>
        </p:nvSpPr>
        <p:spPr>
          <a:xfrm>
            <a:off x="696686" y="3345529"/>
            <a:ext cx="301877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(x, y, w, h)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출력에서 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(x, y)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만 출력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7706F31-9858-EE93-629F-DB7568C2A204}"/>
              </a:ext>
            </a:extLst>
          </p:cNvPr>
          <p:cNvSpPr txBox="1"/>
          <p:nvPr/>
        </p:nvSpPr>
        <p:spPr>
          <a:xfrm>
            <a:off x="696686" y="3793399"/>
            <a:ext cx="2248436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흑백 및 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canny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필터 적용</a:t>
            </a: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85BF870-B51A-EC56-0BD8-822EB74475F5}"/>
              </a:ext>
            </a:extLst>
          </p:cNvPr>
          <p:cNvGrpSpPr/>
          <p:nvPr/>
        </p:nvGrpSpPr>
        <p:grpSpPr>
          <a:xfrm>
            <a:off x="1330088" y="4226881"/>
            <a:ext cx="6458851" cy="1962424"/>
            <a:chOff x="696686" y="3517565"/>
            <a:chExt cx="6458851" cy="1962424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FE94EAB-7B2F-5E69-F92C-49A935B66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686" y="3517565"/>
              <a:ext cx="6458851" cy="1962424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C465EC2-32A9-EF25-0116-7BA178FEF4D2}"/>
                </a:ext>
              </a:extLst>
            </p:cNvPr>
            <p:cNvSpPr/>
            <p:nvPr/>
          </p:nvSpPr>
          <p:spPr>
            <a:xfrm>
              <a:off x="1576113" y="4656841"/>
              <a:ext cx="5524107" cy="2262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 descr="텍스트, 스케치, 그림, 그래픽 디자인이(가) 표시된 사진&#10;&#10;자동 생성된 설명">
            <a:extLst>
              <a:ext uri="{FF2B5EF4-FFF2-40B4-BE49-F238E27FC236}">
                <a16:creationId xmlns:a16="http://schemas.microsoft.com/office/drawing/2014/main" id="{2950A214-57C6-ADC1-5778-7806FE97E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39" y="333180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1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A0790-F05C-1A00-8DE3-7ED44DB46B8D}"/>
              </a:ext>
            </a:extLst>
          </p:cNvPr>
          <p:cNvSpPr txBox="1"/>
          <p:nvPr/>
        </p:nvSpPr>
        <p:spPr>
          <a:xfrm>
            <a:off x="3787523" y="673886"/>
            <a:ext cx="4616970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부드러운 움직임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A59098-9016-ACAF-3C59-6746607A8261}"/>
              </a:ext>
            </a:extLst>
          </p:cNvPr>
          <p:cNvSpPr txBox="1"/>
          <p:nvPr/>
        </p:nvSpPr>
        <p:spPr>
          <a:xfrm>
            <a:off x="5852985" y="529580"/>
            <a:ext cx="486030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04_01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45C31A-6C8C-5D2C-D50D-B4FC008F6BDC}"/>
              </a:ext>
            </a:extLst>
          </p:cNvPr>
          <p:cNvSpPr txBox="1"/>
          <p:nvPr/>
        </p:nvSpPr>
        <p:spPr>
          <a:xfrm>
            <a:off x="3729832" y="1504883"/>
            <a:ext cx="4732386" cy="58477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마우스의 부드러운 움직임을 위해</a:t>
            </a:r>
            <a:endParaRPr lang="en-US" altLang="ko-KR" sz="16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목표 좌표와 현재 커서 위치의 좌표 사이의 계산 방법 고려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2BCD6A-610E-97A4-1788-467AB2E86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96" y="2639876"/>
            <a:ext cx="11321831" cy="323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80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4D88401-C318-2B47-0A9E-82805BA37609}"/>
              </a:ext>
            </a:extLst>
          </p:cNvPr>
          <p:cNvGrpSpPr/>
          <p:nvPr/>
        </p:nvGrpSpPr>
        <p:grpSpPr>
          <a:xfrm>
            <a:off x="330200" y="380416"/>
            <a:ext cx="11531600" cy="6097168"/>
            <a:chOff x="330200" y="380416"/>
            <a:chExt cx="11531600" cy="609716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42580996-1C02-BE63-9F07-1812EF5A9C67}"/>
                </a:ext>
              </a:extLst>
            </p:cNvPr>
            <p:cNvSpPr/>
            <p:nvPr/>
          </p:nvSpPr>
          <p:spPr>
            <a:xfrm>
              <a:off x="330200" y="380416"/>
              <a:ext cx="11531600" cy="6097168"/>
            </a:xfrm>
            <a:prstGeom prst="roundRect">
              <a:avLst>
                <a:gd name="adj" fmla="val 6063"/>
              </a:avLst>
            </a:prstGeom>
            <a:solidFill>
              <a:schemeClr val="bg1"/>
            </a:solidFill>
            <a:ln w="4762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86EAD21D-7A3B-8077-B55B-FBFCB7CF3DC8}"/>
                </a:ext>
              </a:extLst>
            </p:cNvPr>
            <p:cNvSpPr/>
            <p:nvPr/>
          </p:nvSpPr>
          <p:spPr>
            <a:xfrm>
              <a:off x="462277" y="523875"/>
              <a:ext cx="11267446" cy="5810250"/>
            </a:xfrm>
            <a:prstGeom prst="roundRect">
              <a:avLst>
                <a:gd name="adj" fmla="val 4793"/>
              </a:avLst>
            </a:prstGeom>
            <a:noFill/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5AC0F04-A6F9-47EE-EB87-750BC07AB72B}"/>
              </a:ext>
            </a:extLst>
          </p:cNvPr>
          <p:cNvSpPr txBox="1"/>
          <p:nvPr/>
        </p:nvSpPr>
        <p:spPr>
          <a:xfrm>
            <a:off x="5029041" y="704336"/>
            <a:ext cx="2133918" cy="76944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>
            <a:defPPr>
              <a:defRPr lang="ko-KR"/>
            </a:defPPr>
            <a:lvl1pPr algn="ctr">
              <a:defRPr sz="9600">
                <a:latin typeface="Y 클로버 TTF Bold" panose="02000800000000000000" pitchFamily="2" charset="-127"/>
                <a:ea typeface="Y 클로버 TTF Bold" panose="02000800000000000000" pitchFamily="2" charset="-127"/>
              </a:defRPr>
            </a:lvl1pPr>
          </a:lstStyle>
          <a:p>
            <a:r>
              <a:rPr lang="en-US" altLang="ko-KR" sz="44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INDEX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9324FB-DBFE-30E3-B718-8230F9AE69E9}"/>
              </a:ext>
            </a:extLst>
          </p:cNvPr>
          <p:cNvGrpSpPr/>
          <p:nvPr/>
        </p:nvGrpSpPr>
        <p:grpSpPr>
          <a:xfrm>
            <a:off x="717927" y="2897192"/>
            <a:ext cx="1367682" cy="2103786"/>
            <a:chOff x="3016455" y="1694498"/>
            <a:chExt cx="1367682" cy="210378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5E10053-495F-50B3-B4F9-15ED390C58B4}"/>
                </a:ext>
              </a:extLst>
            </p:cNvPr>
            <p:cNvSpPr txBox="1"/>
            <p:nvPr/>
          </p:nvSpPr>
          <p:spPr>
            <a:xfrm>
              <a:off x="3466294" y="1694498"/>
              <a:ext cx="468000" cy="46800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bg1"/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rPr>
                <a:t>01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D99107A-C076-B3D4-F16C-A311AE90BC96}"/>
                </a:ext>
              </a:extLst>
            </p:cNvPr>
            <p:cNvSpPr txBox="1"/>
            <p:nvPr/>
          </p:nvSpPr>
          <p:spPr>
            <a:xfrm>
              <a:off x="3300185" y="2331343"/>
              <a:ext cx="800219" cy="46166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생거진천체" pitchFamily="2" charset="-127"/>
                  <a:ea typeface="생거진천체" pitchFamily="2" charset="-127"/>
                </a:rPr>
                <a:t>배경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C03AFFA-AA09-0C2D-6B73-825785323A87}"/>
                </a:ext>
              </a:extLst>
            </p:cNvPr>
            <p:cNvSpPr txBox="1"/>
            <p:nvPr/>
          </p:nvSpPr>
          <p:spPr>
            <a:xfrm>
              <a:off x="3016455" y="3275064"/>
              <a:ext cx="1367682" cy="523220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r>
                <a:rPr lang="ko-KR" altLang="en-US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프로젝트</a:t>
              </a:r>
              <a:r>
                <a:rPr lang="en-US" altLang="ko-KR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 </a:t>
              </a:r>
              <a:r>
                <a:rPr lang="ko-KR" altLang="en-US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주제</a:t>
              </a:r>
              <a:endPara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</a:endParaRPr>
            </a:p>
            <a:p>
              <a:r>
                <a:rPr lang="ko-KR" altLang="en-US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선정에 관한 고민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F27BA3DA-E600-5FB6-F168-7FD650C4B835}"/>
              </a:ext>
            </a:extLst>
          </p:cNvPr>
          <p:cNvGrpSpPr/>
          <p:nvPr/>
        </p:nvGrpSpPr>
        <p:grpSpPr>
          <a:xfrm>
            <a:off x="2518354" y="2897192"/>
            <a:ext cx="1476687" cy="2103786"/>
            <a:chOff x="5483743" y="1694498"/>
            <a:chExt cx="1476687" cy="210378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D99BB81-B1F3-5FB3-ECB9-18F81DAE2126}"/>
                </a:ext>
              </a:extLst>
            </p:cNvPr>
            <p:cNvSpPr txBox="1"/>
            <p:nvPr/>
          </p:nvSpPr>
          <p:spPr>
            <a:xfrm>
              <a:off x="5988084" y="1694498"/>
              <a:ext cx="468000" cy="46800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bg1"/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rPr>
                <a:t>02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1C8605-DD88-7967-6F85-4D3AFDD20FE4}"/>
                </a:ext>
              </a:extLst>
            </p:cNvPr>
            <p:cNvSpPr txBox="1"/>
            <p:nvPr/>
          </p:nvSpPr>
          <p:spPr>
            <a:xfrm>
              <a:off x="5483743" y="2331343"/>
              <a:ext cx="1476687" cy="83099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생거진천체" pitchFamily="2" charset="-127"/>
                  <a:ea typeface="생거진천체" pitchFamily="2" charset="-127"/>
                </a:rPr>
                <a:t>프로젝트</a:t>
              </a:r>
              <a:endParaRPr lang="en-US" altLang="ko-KR" sz="24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생거진천체" pitchFamily="2" charset="-127"/>
                  <a:ea typeface="생거진천체" pitchFamily="2" charset="-127"/>
                </a:rPr>
                <a:t>진행 과정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BC2A2CE-71AA-7125-C413-AB5C5D6EF4BD}"/>
                </a:ext>
              </a:extLst>
            </p:cNvPr>
            <p:cNvSpPr txBox="1"/>
            <p:nvPr/>
          </p:nvSpPr>
          <p:spPr>
            <a:xfrm>
              <a:off x="5538245" y="3275064"/>
              <a:ext cx="1367682" cy="523220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r>
                <a:rPr lang="ko-KR" altLang="en-US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모델 생성을 위한</a:t>
              </a:r>
              <a:endPara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</a:endParaRPr>
            </a:p>
            <a:p>
              <a:r>
                <a:rPr lang="ko-KR" altLang="en-US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코드 작업 과정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E0AB3FB-5E36-29A4-A714-70DD96BCF516}"/>
              </a:ext>
            </a:extLst>
          </p:cNvPr>
          <p:cNvGrpSpPr/>
          <p:nvPr/>
        </p:nvGrpSpPr>
        <p:grpSpPr>
          <a:xfrm>
            <a:off x="4349241" y="2897192"/>
            <a:ext cx="1524777" cy="2103786"/>
            <a:chOff x="7981490" y="1694498"/>
            <a:chExt cx="1524777" cy="2103786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BC0C334-E4FE-E439-7D3B-9E01037DB634}"/>
                </a:ext>
              </a:extLst>
            </p:cNvPr>
            <p:cNvSpPr txBox="1"/>
            <p:nvPr/>
          </p:nvSpPr>
          <p:spPr>
            <a:xfrm>
              <a:off x="8509876" y="1694498"/>
              <a:ext cx="468000" cy="46800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bg1"/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20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rPr>
                <a:t>03</a:t>
              </a:r>
              <a:endParaRPr lang="ko-KR" altLang="en-US" sz="12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04A53C1-B694-0302-8A89-D3DF3FC4CDCA}"/>
                </a:ext>
              </a:extLst>
            </p:cNvPr>
            <p:cNvSpPr txBox="1"/>
            <p:nvPr/>
          </p:nvSpPr>
          <p:spPr>
            <a:xfrm>
              <a:off x="8005535" y="2331343"/>
              <a:ext cx="1476686" cy="46166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생거진천체" pitchFamily="2" charset="-127"/>
                  <a:ea typeface="생거진천체" pitchFamily="2" charset="-127"/>
                </a:rPr>
                <a:t>모델 적용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D861EE9-BF28-1F22-9194-2139A93E2DBB}"/>
                </a:ext>
              </a:extLst>
            </p:cNvPr>
            <p:cNvSpPr txBox="1"/>
            <p:nvPr/>
          </p:nvSpPr>
          <p:spPr>
            <a:xfrm>
              <a:off x="7981490" y="3275064"/>
              <a:ext cx="1524777" cy="523220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r>
                <a:rPr lang="ko-KR" altLang="en-US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만든 모델과 코드를</a:t>
              </a:r>
              <a:endPara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</a:endParaRPr>
            </a:p>
            <a:p>
              <a:r>
                <a:rPr lang="ko-KR" altLang="en-US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실제 게임에 적용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B0F4794-2D58-480B-3E62-08DE47F6533C}"/>
              </a:ext>
            </a:extLst>
          </p:cNvPr>
          <p:cNvGrpSpPr/>
          <p:nvPr/>
        </p:nvGrpSpPr>
        <p:grpSpPr>
          <a:xfrm>
            <a:off x="10757707" y="20950"/>
            <a:ext cx="1389850" cy="1159900"/>
            <a:chOff x="1334172" y="-150629"/>
            <a:chExt cx="2523195" cy="2105734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93ED146-7B3B-0356-8FAE-A139E307A8E8}"/>
                </a:ext>
              </a:extLst>
            </p:cNvPr>
            <p:cNvSpPr/>
            <p:nvPr/>
          </p:nvSpPr>
          <p:spPr>
            <a:xfrm>
              <a:off x="1496093" y="26339"/>
              <a:ext cx="1747427" cy="174742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부분 원형 19">
              <a:extLst>
                <a:ext uri="{FF2B5EF4-FFF2-40B4-BE49-F238E27FC236}">
                  <a16:creationId xmlns:a16="http://schemas.microsoft.com/office/drawing/2014/main" id="{4AEC56E5-7E6C-AA62-9553-D9CC81E6ECFA}"/>
                </a:ext>
              </a:extLst>
            </p:cNvPr>
            <p:cNvSpPr/>
            <p:nvPr/>
          </p:nvSpPr>
          <p:spPr>
            <a:xfrm rot="19018472">
              <a:off x="1334172" y="-150629"/>
              <a:ext cx="2105734" cy="2105734"/>
            </a:xfrm>
            <a:prstGeom prst="pie">
              <a:avLst>
                <a:gd name="adj1" fmla="val 21383432"/>
                <a:gd name="adj2" fmla="val 540224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D49AAC8-A032-9713-5360-10BA79345868}"/>
                </a:ext>
              </a:extLst>
            </p:cNvPr>
            <p:cNvSpPr/>
            <p:nvPr/>
          </p:nvSpPr>
          <p:spPr>
            <a:xfrm>
              <a:off x="3299185" y="468404"/>
              <a:ext cx="558182" cy="8607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 descr="상징, 로고, 그래픽, 폰트이(가) 표시된 사진&#10;&#10;자동 생성된 설명">
              <a:extLst>
                <a:ext uri="{FF2B5EF4-FFF2-40B4-BE49-F238E27FC236}">
                  <a16:creationId xmlns:a16="http://schemas.microsoft.com/office/drawing/2014/main" id="{5366E214-89E5-C391-039A-9E5F8AF86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1758" y="80754"/>
              <a:ext cx="2275832" cy="1638599"/>
            </a:xfrm>
            <a:prstGeom prst="rect">
              <a:avLst/>
            </a:prstGeom>
            <a:effectLst/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7E67BD3-CA01-5AEB-4A1F-3D1912A98430}"/>
              </a:ext>
            </a:extLst>
          </p:cNvPr>
          <p:cNvGrpSpPr/>
          <p:nvPr/>
        </p:nvGrpSpPr>
        <p:grpSpPr>
          <a:xfrm>
            <a:off x="6228218" y="2897192"/>
            <a:ext cx="1723550" cy="2103786"/>
            <a:chOff x="2838519" y="1694498"/>
            <a:chExt cx="1723550" cy="21037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C1FDC9-0789-F323-21F9-EA6B4C7A18D6}"/>
                </a:ext>
              </a:extLst>
            </p:cNvPr>
            <p:cNvSpPr txBox="1"/>
            <p:nvPr/>
          </p:nvSpPr>
          <p:spPr>
            <a:xfrm>
              <a:off x="3466294" y="1694498"/>
              <a:ext cx="468000" cy="46800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bg1"/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rPr>
                <a:t>04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B2CCB4E-0B59-4F5B-323E-77FA77550763}"/>
                </a:ext>
              </a:extLst>
            </p:cNvPr>
            <p:cNvSpPr txBox="1"/>
            <p:nvPr/>
          </p:nvSpPr>
          <p:spPr>
            <a:xfrm>
              <a:off x="2992408" y="2331343"/>
              <a:ext cx="1415773" cy="83099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생거진천체" pitchFamily="2" charset="-127"/>
                  <a:ea typeface="생거진천체" pitchFamily="2" charset="-127"/>
                </a:rPr>
                <a:t>문제</a:t>
              </a:r>
              <a:endParaRPr lang="en-US" altLang="ko-KR" sz="24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생거진천체" pitchFamily="2" charset="-127"/>
                  <a:ea typeface="생거진천체" pitchFamily="2" charset="-127"/>
                </a:rPr>
                <a:t>해결과정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599982-6609-A96F-ABB0-0DD5F91C11BA}"/>
                </a:ext>
              </a:extLst>
            </p:cNvPr>
            <p:cNvSpPr txBox="1"/>
            <p:nvPr/>
          </p:nvSpPr>
          <p:spPr>
            <a:xfrm>
              <a:off x="2838519" y="3275064"/>
              <a:ext cx="1723550" cy="523220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14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r>
                <a:rPr lang="ko-KR" altLang="en-US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모델 적용 결과</a:t>
              </a:r>
              <a:endPara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</a:endParaRPr>
            </a:p>
            <a:p>
              <a:r>
                <a:rPr lang="ko-KR" altLang="en-US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발생한 문제 해결 과정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E62821CC-03C2-58AA-BD7A-16ADEF8B0C68}"/>
              </a:ext>
            </a:extLst>
          </p:cNvPr>
          <p:cNvGrpSpPr/>
          <p:nvPr/>
        </p:nvGrpSpPr>
        <p:grpSpPr>
          <a:xfrm>
            <a:off x="8305968" y="2897192"/>
            <a:ext cx="1476686" cy="1098510"/>
            <a:chOff x="5483745" y="1694498"/>
            <a:chExt cx="1476686" cy="10985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A6375DE-A3B0-181D-A56A-76C68D8D14AB}"/>
                </a:ext>
              </a:extLst>
            </p:cNvPr>
            <p:cNvSpPr txBox="1"/>
            <p:nvPr/>
          </p:nvSpPr>
          <p:spPr>
            <a:xfrm>
              <a:off x="5988084" y="1694498"/>
              <a:ext cx="468000" cy="46800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bg1"/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rPr>
                <a:t>05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55E3A13-B792-A695-29EC-01A89640972C}"/>
                </a:ext>
              </a:extLst>
            </p:cNvPr>
            <p:cNvSpPr txBox="1"/>
            <p:nvPr/>
          </p:nvSpPr>
          <p:spPr>
            <a:xfrm>
              <a:off x="5483745" y="2331343"/>
              <a:ext cx="1476686" cy="46166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생거진천체" pitchFamily="2" charset="-127"/>
                  <a:ea typeface="생거진천체" pitchFamily="2" charset="-127"/>
                </a:rPr>
                <a:t>최종 결과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F98C932-5751-5DA4-0F73-4E3D91075E92}"/>
              </a:ext>
            </a:extLst>
          </p:cNvPr>
          <p:cNvGrpSpPr/>
          <p:nvPr/>
        </p:nvGrpSpPr>
        <p:grpSpPr>
          <a:xfrm>
            <a:off x="10136854" y="2897192"/>
            <a:ext cx="1415772" cy="1467842"/>
            <a:chOff x="8035993" y="1694498"/>
            <a:chExt cx="1415772" cy="146784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285FE99-EA08-F687-15D1-E4CC70D1483C}"/>
                </a:ext>
              </a:extLst>
            </p:cNvPr>
            <p:cNvSpPr txBox="1"/>
            <p:nvPr/>
          </p:nvSpPr>
          <p:spPr>
            <a:xfrm>
              <a:off x="8509876" y="1694498"/>
              <a:ext cx="468000" cy="468000"/>
            </a:xfrm>
            <a:prstGeom prst="roundRect">
              <a:avLst/>
            </a:prstGeom>
            <a:solidFill>
              <a:srgbClr val="FFC000"/>
            </a:solidFill>
            <a:ln w="22225">
              <a:solidFill>
                <a:schemeClr val="bg1"/>
              </a:solidFill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>
              <a:defPPr>
                <a:defRPr lang="ko-KR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rPr>
                <a:t>06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F505B6-83E9-6AFF-3A51-18ADF96021B7}"/>
                </a:ext>
              </a:extLst>
            </p:cNvPr>
            <p:cNvSpPr txBox="1"/>
            <p:nvPr/>
          </p:nvSpPr>
          <p:spPr>
            <a:xfrm>
              <a:off x="8035993" y="2331343"/>
              <a:ext cx="1415772" cy="830997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생거진천체" pitchFamily="2" charset="-127"/>
                  <a:ea typeface="생거진천체" pitchFamily="2" charset="-127"/>
                </a:rPr>
                <a:t>프로젝트</a:t>
              </a:r>
              <a:endParaRPr lang="en-US" altLang="ko-KR" sz="24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endParaRPr>
            </a:p>
            <a:p>
              <a:pPr algn="ctr"/>
              <a:r>
                <a:rPr lang="ko-KR" altLang="en-US" sz="24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tx2"/>
                  </a:solidFill>
                  <a:latin typeface="생거진천체" pitchFamily="2" charset="-127"/>
                  <a:ea typeface="생거진천체" pitchFamily="2" charset="-127"/>
                </a:rPr>
                <a:t>회고</a:t>
              </a:r>
            </a:p>
          </p:txBody>
        </p:sp>
      </p:grp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1757868-6319-127F-01DF-79E906E1BD7C}"/>
              </a:ext>
            </a:extLst>
          </p:cNvPr>
          <p:cNvCxnSpPr>
            <a:cxnSpLocks/>
          </p:cNvCxnSpPr>
          <p:nvPr/>
        </p:nvCxnSpPr>
        <p:spPr>
          <a:xfrm rot="5400000">
            <a:off x="1289360" y="3949085"/>
            <a:ext cx="2103787" cy="0"/>
          </a:xfrm>
          <a:prstGeom prst="line">
            <a:avLst/>
          </a:prstGeom>
          <a:ln w="22225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4B21EF1-2708-5B09-02DC-318F5CCFD26E}"/>
              </a:ext>
            </a:extLst>
          </p:cNvPr>
          <p:cNvCxnSpPr>
            <a:cxnSpLocks/>
          </p:cNvCxnSpPr>
          <p:nvPr/>
        </p:nvCxnSpPr>
        <p:spPr>
          <a:xfrm rot="5400000">
            <a:off x="3120247" y="3949086"/>
            <a:ext cx="2103787" cy="0"/>
          </a:xfrm>
          <a:prstGeom prst="line">
            <a:avLst/>
          </a:prstGeom>
          <a:ln w="22225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2E2C7B62-B968-A2B3-F985-547C988DD10F}"/>
              </a:ext>
            </a:extLst>
          </p:cNvPr>
          <p:cNvCxnSpPr>
            <a:cxnSpLocks/>
          </p:cNvCxnSpPr>
          <p:nvPr/>
        </p:nvCxnSpPr>
        <p:spPr>
          <a:xfrm rot="5400000">
            <a:off x="4999224" y="3949087"/>
            <a:ext cx="2103787" cy="0"/>
          </a:xfrm>
          <a:prstGeom prst="line">
            <a:avLst/>
          </a:prstGeom>
          <a:ln w="22225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7087FC7A-139E-7E2B-2BC7-818586EBC88E}"/>
              </a:ext>
            </a:extLst>
          </p:cNvPr>
          <p:cNvCxnSpPr>
            <a:cxnSpLocks/>
          </p:cNvCxnSpPr>
          <p:nvPr/>
        </p:nvCxnSpPr>
        <p:spPr>
          <a:xfrm rot="5400000">
            <a:off x="7076974" y="3949088"/>
            <a:ext cx="2103787" cy="0"/>
          </a:xfrm>
          <a:prstGeom prst="line">
            <a:avLst/>
          </a:prstGeom>
          <a:ln w="22225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E6A49792-D9AA-807D-C5C6-1B9E6C7AE7EF}"/>
              </a:ext>
            </a:extLst>
          </p:cNvPr>
          <p:cNvCxnSpPr>
            <a:cxnSpLocks/>
          </p:cNvCxnSpPr>
          <p:nvPr/>
        </p:nvCxnSpPr>
        <p:spPr>
          <a:xfrm rot="5400000">
            <a:off x="8907860" y="3949089"/>
            <a:ext cx="2103787" cy="0"/>
          </a:xfrm>
          <a:prstGeom prst="line">
            <a:avLst/>
          </a:prstGeom>
          <a:ln w="22225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138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7F8BF6-995D-A92D-57C9-CE6AB333D446}"/>
              </a:ext>
            </a:extLst>
          </p:cNvPr>
          <p:cNvSpPr/>
          <p:nvPr/>
        </p:nvSpPr>
        <p:spPr>
          <a:xfrm>
            <a:off x="696686" y="3278770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제곱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5DFFE-2700-0720-520F-8BD460F4150E}"/>
              </a:ext>
            </a:extLst>
          </p:cNvPr>
          <p:cNvSpPr txBox="1"/>
          <p:nvPr/>
        </p:nvSpPr>
        <p:spPr>
          <a:xfrm>
            <a:off x="3787523" y="673886"/>
            <a:ext cx="4616970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부드러운 움직임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C830-D9C9-1D15-742F-A4A85023E382}"/>
              </a:ext>
            </a:extLst>
          </p:cNvPr>
          <p:cNvSpPr txBox="1"/>
          <p:nvPr/>
        </p:nvSpPr>
        <p:spPr>
          <a:xfrm>
            <a:off x="3729832" y="1504883"/>
            <a:ext cx="4732386" cy="58477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마우스의 부드러운 움직임을 위해</a:t>
            </a:r>
            <a:endParaRPr lang="en-US" altLang="ko-KR" sz="16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목표 좌표와 현재 커서 위치의 좌표 사이의 계산 방법 고려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F153F68-971A-0ED9-8548-184CBEFF8088}"/>
              </a:ext>
            </a:extLst>
          </p:cNvPr>
          <p:cNvSpPr txBox="1"/>
          <p:nvPr/>
        </p:nvSpPr>
        <p:spPr>
          <a:xfrm>
            <a:off x="5847374" y="529580"/>
            <a:ext cx="497252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04_02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69A595-C53B-BCC1-E7ED-B7186315C71C}"/>
              </a:ext>
            </a:extLst>
          </p:cNvPr>
          <p:cNvSpPr/>
          <p:nvPr/>
        </p:nvSpPr>
        <p:spPr>
          <a:xfrm>
            <a:off x="696686" y="4137595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아크 탄젠트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D722E21-0C48-1B35-040B-66C139C27708}"/>
              </a:ext>
            </a:extLst>
          </p:cNvPr>
          <p:cNvSpPr/>
          <p:nvPr/>
        </p:nvSpPr>
        <p:spPr>
          <a:xfrm>
            <a:off x="696686" y="4988153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시야각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과 속도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pic>
        <p:nvPicPr>
          <p:cNvPr id="6" name="그림 5" descr="텍스트, 친필, 도표, 라인이(가) 표시된 사진&#10;&#10;자동 생성된 설명">
            <a:extLst>
              <a:ext uri="{FF2B5EF4-FFF2-40B4-BE49-F238E27FC236}">
                <a16:creationId xmlns:a16="http://schemas.microsoft.com/office/drawing/2014/main" id="{E001370F-9DB6-7B88-76DF-45F2C2E64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471" y="2335880"/>
            <a:ext cx="7512455" cy="4274590"/>
          </a:xfrm>
          <a:prstGeom prst="rect">
            <a:avLst/>
          </a:prstGeom>
          <a:ln>
            <a:solidFill>
              <a:srgbClr val="012F3C"/>
            </a:solidFill>
          </a:ln>
        </p:spPr>
      </p:pic>
    </p:spTree>
    <p:extLst>
      <p:ext uri="{BB962C8B-B14F-4D97-AF65-F5344CB8AC3E}">
        <p14:creationId xmlns:p14="http://schemas.microsoft.com/office/powerpoint/2010/main" val="1291070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FA7FDB6-E3C6-A9D8-5463-0953D968395D}"/>
              </a:ext>
            </a:extLst>
          </p:cNvPr>
          <p:cNvSpPr/>
          <p:nvPr/>
        </p:nvSpPr>
        <p:spPr>
          <a:xfrm>
            <a:off x="304800" y="1921646"/>
            <a:ext cx="11582400" cy="4629819"/>
          </a:xfrm>
          <a:prstGeom prst="roundRect">
            <a:avLst>
              <a:gd name="adj" fmla="val 1365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F1DFFF-DC21-79DB-2B18-B15CC5A63BFC}"/>
              </a:ext>
            </a:extLst>
          </p:cNvPr>
          <p:cNvSpPr txBox="1"/>
          <p:nvPr/>
        </p:nvSpPr>
        <p:spPr>
          <a:xfrm>
            <a:off x="4926455" y="665607"/>
            <a:ext cx="2339102" cy="707886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0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최종 결과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F03319-8EFB-6B77-71DF-87D3ABDC95AD}"/>
              </a:ext>
            </a:extLst>
          </p:cNvPr>
          <p:cNvSpPr txBox="1"/>
          <p:nvPr/>
        </p:nvSpPr>
        <p:spPr>
          <a:xfrm>
            <a:off x="5937142" y="529580"/>
            <a:ext cx="317716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05</a:t>
            </a:r>
            <a:endParaRPr lang="ko-KR" altLang="en-US" sz="7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1EF5C8-D19F-4145-6FBC-452D98EDD343}"/>
              </a:ext>
            </a:extLst>
          </p:cNvPr>
          <p:cNvGrpSpPr/>
          <p:nvPr/>
        </p:nvGrpSpPr>
        <p:grpSpPr>
          <a:xfrm>
            <a:off x="4832351" y="1509070"/>
            <a:ext cx="2527300" cy="276999"/>
            <a:chOff x="4832351" y="1544605"/>
            <a:chExt cx="2527300" cy="27699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56D3B0-4461-B81E-D0EF-33453DD8074E}"/>
                </a:ext>
              </a:extLst>
            </p:cNvPr>
            <p:cNvSpPr txBox="1"/>
            <p:nvPr/>
          </p:nvSpPr>
          <p:spPr>
            <a:xfrm>
              <a:off x="5138853" y="1544605"/>
              <a:ext cx="1914307" cy="27699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>
                <a:defRPr sz="11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pPr algn="ctr"/>
              <a:r>
                <a:rPr lang="da-DK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Machine Learning Project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533BBFC1-DAD7-ECB2-4E14-3E6CB76C09EE}"/>
                </a:ext>
              </a:extLst>
            </p:cNvPr>
            <p:cNvGrpSpPr/>
            <p:nvPr/>
          </p:nvGrpSpPr>
          <p:grpSpPr>
            <a:xfrm>
              <a:off x="4832351" y="1611104"/>
              <a:ext cx="2527300" cy="144000"/>
              <a:chOff x="6849950" y="-230146"/>
              <a:chExt cx="2106272" cy="171493"/>
            </a:xfrm>
          </p:grpSpPr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EB4A4053-1B8C-FEDC-4D46-C01D71891391}"/>
                  </a:ext>
                </a:extLst>
              </p:cNvPr>
              <p:cNvCxnSpPr/>
              <p:nvPr/>
            </p:nvCxnSpPr>
            <p:spPr>
              <a:xfrm>
                <a:off x="6849950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56817DFA-8204-46C8-80F4-6AC7A5ED91F4}"/>
                  </a:ext>
                </a:extLst>
              </p:cNvPr>
              <p:cNvCxnSpPr/>
              <p:nvPr/>
            </p:nvCxnSpPr>
            <p:spPr>
              <a:xfrm>
                <a:off x="8956222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08344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사각형: 둥근 모서리 4123">
            <a:extLst>
              <a:ext uri="{FF2B5EF4-FFF2-40B4-BE49-F238E27FC236}">
                <a16:creationId xmlns:a16="http://schemas.microsoft.com/office/drawing/2014/main" id="{83CA2F56-F464-D5ED-AC54-12D502F858B5}"/>
              </a:ext>
            </a:extLst>
          </p:cNvPr>
          <p:cNvSpPr/>
          <p:nvPr/>
        </p:nvSpPr>
        <p:spPr>
          <a:xfrm>
            <a:off x="304799" y="2190312"/>
            <a:ext cx="11564813" cy="4361153"/>
          </a:xfrm>
          <a:prstGeom prst="roundRect">
            <a:avLst>
              <a:gd name="adj" fmla="val 1365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3208462A-1FBE-8565-C640-DAA429539358}"/>
              </a:ext>
            </a:extLst>
          </p:cNvPr>
          <p:cNvCxnSpPr>
            <a:cxnSpLocks/>
          </p:cNvCxnSpPr>
          <p:nvPr/>
        </p:nvCxnSpPr>
        <p:spPr>
          <a:xfrm>
            <a:off x="477950" y="3026648"/>
            <a:ext cx="6372000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2D3BE2-8509-AA15-A1ED-1610EE59C6E3}"/>
              </a:ext>
            </a:extLst>
          </p:cNvPr>
          <p:cNvCxnSpPr>
            <a:cxnSpLocks/>
          </p:cNvCxnSpPr>
          <p:nvPr/>
        </p:nvCxnSpPr>
        <p:spPr>
          <a:xfrm>
            <a:off x="477950" y="3685580"/>
            <a:ext cx="6372000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90774CE-6B26-58EF-D483-F33F6CCB3392}"/>
              </a:ext>
            </a:extLst>
          </p:cNvPr>
          <p:cNvCxnSpPr>
            <a:cxnSpLocks/>
          </p:cNvCxnSpPr>
          <p:nvPr/>
        </p:nvCxnSpPr>
        <p:spPr>
          <a:xfrm>
            <a:off x="477950" y="4344512"/>
            <a:ext cx="6372000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BE16B4F-3E47-2710-509C-53C2ECB0F866}"/>
              </a:ext>
            </a:extLst>
          </p:cNvPr>
          <p:cNvCxnSpPr>
            <a:cxnSpLocks/>
          </p:cNvCxnSpPr>
          <p:nvPr/>
        </p:nvCxnSpPr>
        <p:spPr>
          <a:xfrm>
            <a:off x="477950" y="5003444"/>
            <a:ext cx="6372000" cy="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E76D91F-76EE-59E3-2F04-BDFC3C4CF05F}"/>
              </a:ext>
            </a:extLst>
          </p:cNvPr>
          <p:cNvSpPr txBox="1"/>
          <p:nvPr/>
        </p:nvSpPr>
        <p:spPr>
          <a:xfrm>
            <a:off x="516072" y="2527905"/>
            <a:ext cx="45236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01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AD84D-F015-96C3-2CB6-80298AF01E20}"/>
              </a:ext>
            </a:extLst>
          </p:cNvPr>
          <p:cNvSpPr txBox="1"/>
          <p:nvPr/>
        </p:nvSpPr>
        <p:spPr>
          <a:xfrm>
            <a:off x="516072" y="3186837"/>
            <a:ext cx="47961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02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967DEE-7542-F2AF-7CBB-A763F816986A}"/>
              </a:ext>
            </a:extLst>
          </p:cNvPr>
          <p:cNvSpPr txBox="1"/>
          <p:nvPr/>
        </p:nvSpPr>
        <p:spPr>
          <a:xfrm>
            <a:off x="516072" y="3845769"/>
            <a:ext cx="48763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03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91DC1-19B8-BE83-98E7-A92A05DB4A61}"/>
              </a:ext>
            </a:extLst>
          </p:cNvPr>
          <p:cNvSpPr txBox="1"/>
          <p:nvPr/>
        </p:nvSpPr>
        <p:spPr>
          <a:xfrm>
            <a:off x="516072" y="4504701"/>
            <a:ext cx="49564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04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5FAB29-64FC-3D49-5043-B595F1191EFD}"/>
              </a:ext>
            </a:extLst>
          </p:cNvPr>
          <p:cNvSpPr txBox="1"/>
          <p:nvPr/>
        </p:nvSpPr>
        <p:spPr>
          <a:xfrm>
            <a:off x="516072" y="5163633"/>
            <a:ext cx="489236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05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498F9861-5A8C-3C4C-76BC-CE84BC0C853E}"/>
              </a:ext>
            </a:extLst>
          </p:cNvPr>
          <p:cNvSpPr txBox="1"/>
          <p:nvPr/>
        </p:nvSpPr>
        <p:spPr>
          <a:xfrm>
            <a:off x="1128912" y="2527905"/>
            <a:ext cx="744947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보다 적절한 데이터 셋</a:t>
            </a:r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(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실제 게임 영상으로 만든 이미지</a:t>
            </a:r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,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다양한 배경</a:t>
            </a:r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,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다중 탐지 등</a:t>
            </a:r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)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5439040F-B30D-182D-5CD8-442E7022D2D5}"/>
              </a:ext>
            </a:extLst>
          </p:cNvPr>
          <p:cNvSpPr txBox="1"/>
          <p:nvPr/>
        </p:nvSpPr>
        <p:spPr>
          <a:xfrm>
            <a:off x="1128912" y="3186837"/>
            <a:ext cx="826219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실제 게임에 적용하기엔 고려하지 못한 요소들이 많음</a:t>
            </a:r>
            <a:r>
              <a:rPr lang="en-US" altLang="ko-KR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(</a:t>
            </a:r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마우스 감도</a:t>
            </a:r>
            <a:r>
              <a:rPr lang="en-US" altLang="ko-KR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, </a:t>
            </a:r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캐릭터 스킬 및 스킨 등</a:t>
            </a:r>
            <a:r>
              <a:rPr lang="en-US" altLang="ko-KR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)</a:t>
            </a:r>
            <a:endParaRPr lang="ko-KR" altLang="en-US" sz="16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BFDB3471-F80A-033F-5562-9465C7F9CA6D}"/>
              </a:ext>
            </a:extLst>
          </p:cNvPr>
          <p:cNvSpPr txBox="1"/>
          <p:nvPr/>
        </p:nvSpPr>
        <p:spPr>
          <a:xfrm>
            <a:off x="1128912" y="3845769"/>
            <a:ext cx="2114681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커스텀 모델의 미완성</a:t>
            </a: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4C5E781E-95B6-5D3D-9AE0-F41BB6005207}"/>
              </a:ext>
            </a:extLst>
          </p:cNvPr>
          <p:cNvSpPr txBox="1"/>
          <p:nvPr/>
        </p:nvSpPr>
        <p:spPr>
          <a:xfrm>
            <a:off x="1128912" y="4504701"/>
            <a:ext cx="4895892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그래픽 카드의 성능에 따라 달라지는 모델 적용 결과</a:t>
            </a: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DCC3F2C9-1A2E-0187-25EA-EBB9BDCCB952}"/>
              </a:ext>
            </a:extLst>
          </p:cNvPr>
          <p:cNvSpPr txBox="1"/>
          <p:nvPr/>
        </p:nvSpPr>
        <p:spPr>
          <a:xfrm>
            <a:off x="1128912" y="5163633"/>
            <a:ext cx="2156360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픽셀 </a:t>
            </a:r>
            <a:r>
              <a:rPr lang="ko-KR" altLang="en-US" dirty="0" err="1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서치를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 통한 구현</a:t>
            </a:r>
          </a:p>
        </p:txBody>
      </p:sp>
      <p:grpSp>
        <p:nvGrpSpPr>
          <p:cNvPr id="4167" name="그룹 4166">
            <a:extLst>
              <a:ext uri="{FF2B5EF4-FFF2-40B4-BE49-F238E27FC236}">
                <a16:creationId xmlns:a16="http://schemas.microsoft.com/office/drawing/2014/main" id="{88B5EA1E-DD34-E8D3-2F6F-5945F53C2BFC}"/>
              </a:ext>
            </a:extLst>
          </p:cNvPr>
          <p:cNvGrpSpPr/>
          <p:nvPr/>
        </p:nvGrpSpPr>
        <p:grpSpPr>
          <a:xfrm>
            <a:off x="4832351" y="1509070"/>
            <a:ext cx="2527300" cy="276999"/>
            <a:chOff x="4832351" y="1544605"/>
            <a:chExt cx="2527300" cy="276999"/>
          </a:xfrm>
        </p:grpSpPr>
        <p:sp>
          <p:nvSpPr>
            <p:cNvPr id="4162" name="TextBox 4161">
              <a:extLst>
                <a:ext uri="{FF2B5EF4-FFF2-40B4-BE49-F238E27FC236}">
                  <a16:creationId xmlns:a16="http://schemas.microsoft.com/office/drawing/2014/main" id="{33B27A9D-41ED-1C2C-ED29-5046138CF807}"/>
                </a:ext>
              </a:extLst>
            </p:cNvPr>
            <p:cNvSpPr txBox="1"/>
            <p:nvPr/>
          </p:nvSpPr>
          <p:spPr>
            <a:xfrm>
              <a:off x="5138853" y="1544605"/>
              <a:ext cx="1914307" cy="27699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>
                <a:defRPr sz="11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pPr algn="ctr"/>
              <a:r>
                <a:rPr lang="da-DK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Machine Learning Project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4166" name="그룹 4165">
              <a:extLst>
                <a:ext uri="{FF2B5EF4-FFF2-40B4-BE49-F238E27FC236}">
                  <a16:creationId xmlns:a16="http://schemas.microsoft.com/office/drawing/2014/main" id="{A094A17F-956B-0B9A-4576-3059140F3B51}"/>
                </a:ext>
              </a:extLst>
            </p:cNvPr>
            <p:cNvGrpSpPr/>
            <p:nvPr/>
          </p:nvGrpSpPr>
          <p:grpSpPr>
            <a:xfrm>
              <a:off x="4832351" y="1611104"/>
              <a:ext cx="2527300" cy="144000"/>
              <a:chOff x="6849950" y="-230146"/>
              <a:chExt cx="2106272" cy="171493"/>
            </a:xfrm>
          </p:grpSpPr>
          <p:cxnSp>
            <p:nvCxnSpPr>
              <p:cNvPr id="4164" name="직선 연결선 4163">
                <a:extLst>
                  <a:ext uri="{FF2B5EF4-FFF2-40B4-BE49-F238E27FC236}">
                    <a16:creationId xmlns:a16="http://schemas.microsoft.com/office/drawing/2014/main" id="{27A1B43A-CD89-7FA2-F210-992AA110F7C2}"/>
                  </a:ext>
                </a:extLst>
              </p:cNvPr>
              <p:cNvCxnSpPr/>
              <p:nvPr/>
            </p:nvCxnSpPr>
            <p:spPr>
              <a:xfrm>
                <a:off x="6849950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5" name="직선 연결선 4164">
                <a:extLst>
                  <a:ext uri="{FF2B5EF4-FFF2-40B4-BE49-F238E27FC236}">
                    <a16:creationId xmlns:a16="http://schemas.microsoft.com/office/drawing/2014/main" id="{6E695A71-3F45-B39E-0B4C-0CB6BEA8ACF3}"/>
                  </a:ext>
                </a:extLst>
              </p:cNvPr>
              <p:cNvCxnSpPr/>
              <p:nvPr/>
            </p:nvCxnSpPr>
            <p:spPr>
              <a:xfrm>
                <a:off x="8956222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92" name="그룹 4191">
            <a:extLst>
              <a:ext uri="{FF2B5EF4-FFF2-40B4-BE49-F238E27FC236}">
                <a16:creationId xmlns:a16="http://schemas.microsoft.com/office/drawing/2014/main" id="{51E0EA93-3C76-A8F9-3B5B-42815529CCD1}"/>
              </a:ext>
            </a:extLst>
          </p:cNvPr>
          <p:cNvGrpSpPr/>
          <p:nvPr/>
        </p:nvGrpSpPr>
        <p:grpSpPr>
          <a:xfrm>
            <a:off x="5490707" y="529580"/>
            <a:ext cx="1210588" cy="843913"/>
            <a:chOff x="6890881" y="529580"/>
            <a:chExt cx="1210588" cy="843913"/>
          </a:xfrm>
        </p:grpSpPr>
        <p:sp>
          <p:nvSpPr>
            <p:cNvPr id="4193" name="TextBox 4192">
              <a:extLst>
                <a:ext uri="{FF2B5EF4-FFF2-40B4-BE49-F238E27FC236}">
                  <a16:creationId xmlns:a16="http://schemas.microsoft.com/office/drawing/2014/main" id="{B5368D90-83C9-7C4D-FCD3-D421F74A95DA}"/>
                </a:ext>
              </a:extLst>
            </p:cNvPr>
            <p:cNvSpPr txBox="1"/>
            <p:nvPr/>
          </p:nvSpPr>
          <p:spPr>
            <a:xfrm>
              <a:off x="6890881" y="665607"/>
              <a:ext cx="1210588" cy="70788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r>
                <a:rPr lang="ko-KR" altLang="en-US" sz="4000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회고</a:t>
              </a:r>
            </a:p>
          </p:txBody>
        </p:sp>
        <p:sp>
          <p:nvSpPr>
            <p:cNvPr id="4194" name="TextBox 4193">
              <a:extLst>
                <a:ext uri="{FF2B5EF4-FFF2-40B4-BE49-F238E27FC236}">
                  <a16:creationId xmlns:a16="http://schemas.microsoft.com/office/drawing/2014/main" id="{36B301E4-4C93-3F85-FF97-D9FDA1539AA3}"/>
                </a:ext>
              </a:extLst>
            </p:cNvPr>
            <p:cNvSpPr txBox="1"/>
            <p:nvPr/>
          </p:nvSpPr>
          <p:spPr>
            <a:xfrm>
              <a:off x="7337317" y="529580"/>
              <a:ext cx="317716" cy="20005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r>
                <a:rPr lang="en-US" altLang="ko-KR" sz="700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06</a:t>
              </a:r>
              <a:endParaRPr lang="ko-KR" altLang="en-US" sz="700" dirty="0">
                <a:ln>
                  <a:solidFill>
                    <a:schemeClr val="bg2">
                      <a:alpha val="0"/>
                    </a:schemeClr>
                  </a:solidFill>
                </a:ln>
              </a:endParaRPr>
            </a:p>
          </p:txBody>
        </p:sp>
      </p:grpSp>
      <p:pic>
        <p:nvPicPr>
          <p:cNvPr id="19" name="그림 18" descr="스케치, 그림, 만화 영화, 화이트이(가) 표시된 사진&#10;&#10;자동 생성된 설명">
            <a:extLst>
              <a:ext uri="{FF2B5EF4-FFF2-40B4-BE49-F238E27FC236}">
                <a16:creationId xmlns:a16="http://schemas.microsoft.com/office/drawing/2014/main" id="{23126BE9-BBD2-9AAA-6778-B13216FDD28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4" t="20047" r="2788" b="11732"/>
          <a:stretch/>
        </p:blipFill>
        <p:spPr>
          <a:xfrm>
            <a:off x="8299796" y="4184323"/>
            <a:ext cx="4053098" cy="319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98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사각형: 둥근 모서리 4125">
            <a:extLst>
              <a:ext uri="{FF2B5EF4-FFF2-40B4-BE49-F238E27FC236}">
                <a16:creationId xmlns:a16="http://schemas.microsoft.com/office/drawing/2014/main" id="{BE861416-988D-DEF3-DD76-BDA3C59E536B}"/>
              </a:ext>
            </a:extLst>
          </p:cNvPr>
          <p:cNvSpPr/>
          <p:nvPr/>
        </p:nvSpPr>
        <p:spPr>
          <a:xfrm>
            <a:off x="7327900" y="2190312"/>
            <a:ext cx="4559300" cy="4361153"/>
          </a:xfrm>
          <a:prstGeom prst="roundRect">
            <a:avLst>
              <a:gd name="adj" fmla="val 1396"/>
            </a:avLst>
          </a:prstGeom>
          <a:solidFill>
            <a:schemeClr val="accent4">
              <a:lumMod val="20000"/>
              <a:lumOff val="80000"/>
            </a:schemeClr>
          </a:solidFill>
          <a:ln w="476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2">
                    <a:alpha val="0"/>
                  </a:schemeClr>
                </a:solidFill>
              </a:ln>
            </a:endParaRPr>
          </a:p>
        </p:txBody>
      </p:sp>
      <p:sp>
        <p:nvSpPr>
          <p:cNvPr id="4124" name="사각형: 둥근 모서리 4123">
            <a:extLst>
              <a:ext uri="{FF2B5EF4-FFF2-40B4-BE49-F238E27FC236}">
                <a16:creationId xmlns:a16="http://schemas.microsoft.com/office/drawing/2014/main" id="{83CA2F56-F464-D5ED-AC54-12D502F858B5}"/>
              </a:ext>
            </a:extLst>
          </p:cNvPr>
          <p:cNvSpPr/>
          <p:nvPr/>
        </p:nvSpPr>
        <p:spPr>
          <a:xfrm>
            <a:off x="304800" y="2190312"/>
            <a:ext cx="6718300" cy="4361153"/>
          </a:xfrm>
          <a:prstGeom prst="roundRect">
            <a:avLst>
              <a:gd name="adj" fmla="val 1365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BD3DA2-8CB1-162C-4DFE-83584068862E}"/>
              </a:ext>
            </a:extLst>
          </p:cNvPr>
          <p:cNvSpPr txBox="1"/>
          <p:nvPr/>
        </p:nvSpPr>
        <p:spPr>
          <a:xfrm>
            <a:off x="2095256" y="2473994"/>
            <a:ext cx="3137398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24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주제 선정을 위한 고민</a:t>
            </a:r>
          </a:p>
        </p:txBody>
      </p:sp>
      <p:sp>
        <p:nvSpPr>
          <p:cNvPr id="4125" name="TextBox 4124">
            <a:extLst>
              <a:ext uri="{FF2B5EF4-FFF2-40B4-BE49-F238E27FC236}">
                <a16:creationId xmlns:a16="http://schemas.microsoft.com/office/drawing/2014/main" id="{7F33CD62-7E63-D281-265E-C650F434F494}"/>
              </a:ext>
            </a:extLst>
          </p:cNvPr>
          <p:cNvSpPr txBox="1"/>
          <p:nvPr/>
        </p:nvSpPr>
        <p:spPr>
          <a:xfrm>
            <a:off x="8715320" y="2473994"/>
            <a:ext cx="1784463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40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24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고민의 결과</a:t>
            </a:r>
          </a:p>
        </p:txBody>
      </p:sp>
      <p:grpSp>
        <p:nvGrpSpPr>
          <p:cNvPr id="4151" name="그룹 4150">
            <a:extLst>
              <a:ext uri="{FF2B5EF4-FFF2-40B4-BE49-F238E27FC236}">
                <a16:creationId xmlns:a16="http://schemas.microsoft.com/office/drawing/2014/main" id="{127EAC41-7061-FB26-2D81-B9C9DEC7976F}"/>
              </a:ext>
            </a:extLst>
          </p:cNvPr>
          <p:cNvGrpSpPr/>
          <p:nvPr/>
        </p:nvGrpSpPr>
        <p:grpSpPr>
          <a:xfrm>
            <a:off x="477950" y="3756321"/>
            <a:ext cx="6372000" cy="1976796"/>
            <a:chOff x="355600" y="3151785"/>
            <a:chExt cx="6362700" cy="1976796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3208462A-1FBE-8565-C640-DAA429539358}"/>
                </a:ext>
              </a:extLst>
            </p:cNvPr>
            <p:cNvCxnSpPr>
              <a:cxnSpLocks/>
            </p:cNvCxnSpPr>
            <p:nvPr/>
          </p:nvCxnSpPr>
          <p:spPr>
            <a:xfrm>
              <a:off x="355600" y="3151785"/>
              <a:ext cx="6362700" cy="0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7A2D3BE2-8509-AA15-A1ED-1610EE59C6E3}"/>
                </a:ext>
              </a:extLst>
            </p:cNvPr>
            <p:cNvCxnSpPr>
              <a:cxnSpLocks/>
            </p:cNvCxnSpPr>
            <p:nvPr/>
          </p:nvCxnSpPr>
          <p:spPr>
            <a:xfrm>
              <a:off x="355600" y="3810717"/>
              <a:ext cx="6362700" cy="0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90774CE-6B26-58EF-D483-F33F6CCB3392}"/>
                </a:ext>
              </a:extLst>
            </p:cNvPr>
            <p:cNvCxnSpPr>
              <a:cxnSpLocks/>
            </p:cNvCxnSpPr>
            <p:nvPr/>
          </p:nvCxnSpPr>
          <p:spPr>
            <a:xfrm>
              <a:off x="355600" y="4469649"/>
              <a:ext cx="6362700" cy="0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BE16B4F-3E47-2710-509C-53C2ECB0F866}"/>
                </a:ext>
              </a:extLst>
            </p:cNvPr>
            <p:cNvCxnSpPr>
              <a:cxnSpLocks/>
            </p:cNvCxnSpPr>
            <p:nvPr/>
          </p:nvCxnSpPr>
          <p:spPr>
            <a:xfrm>
              <a:off x="355600" y="5128581"/>
              <a:ext cx="6362700" cy="0"/>
            </a:xfrm>
            <a:prstGeom prst="line">
              <a:avLst/>
            </a:prstGeom>
            <a:ln w="15875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E76D91F-76EE-59E3-2F04-BDFC3C4CF05F}"/>
              </a:ext>
            </a:extLst>
          </p:cNvPr>
          <p:cNvSpPr txBox="1"/>
          <p:nvPr/>
        </p:nvSpPr>
        <p:spPr>
          <a:xfrm>
            <a:off x="516072" y="3257578"/>
            <a:ext cx="45236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01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7AD84D-F015-96C3-2CB6-80298AF01E20}"/>
              </a:ext>
            </a:extLst>
          </p:cNvPr>
          <p:cNvSpPr txBox="1"/>
          <p:nvPr/>
        </p:nvSpPr>
        <p:spPr>
          <a:xfrm>
            <a:off x="516072" y="3916510"/>
            <a:ext cx="47961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02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967DEE-7542-F2AF-7CBB-A763F816986A}"/>
              </a:ext>
            </a:extLst>
          </p:cNvPr>
          <p:cNvSpPr txBox="1"/>
          <p:nvPr/>
        </p:nvSpPr>
        <p:spPr>
          <a:xfrm>
            <a:off x="516072" y="4575442"/>
            <a:ext cx="48763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03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991DC1-19B8-BE83-98E7-A92A05DB4A61}"/>
              </a:ext>
            </a:extLst>
          </p:cNvPr>
          <p:cNvSpPr txBox="1"/>
          <p:nvPr/>
        </p:nvSpPr>
        <p:spPr>
          <a:xfrm>
            <a:off x="516072" y="5234374"/>
            <a:ext cx="49564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04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5FAB29-64FC-3D49-5043-B595F1191EFD}"/>
              </a:ext>
            </a:extLst>
          </p:cNvPr>
          <p:cNvSpPr txBox="1"/>
          <p:nvPr/>
        </p:nvSpPr>
        <p:spPr>
          <a:xfrm>
            <a:off x="516072" y="5893306"/>
            <a:ext cx="489236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05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2049" name="TextBox 2048">
            <a:extLst>
              <a:ext uri="{FF2B5EF4-FFF2-40B4-BE49-F238E27FC236}">
                <a16:creationId xmlns:a16="http://schemas.microsoft.com/office/drawing/2014/main" id="{498F9861-5A8C-3C4C-76BC-CE84BC0C853E}"/>
              </a:ext>
            </a:extLst>
          </p:cNvPr>
          <p:cNvSpPr txBox="1"/>
          <p:nvPr/>
        </p:nvSpPr>
        <p:spPr>
          <a:xfrm>
            <a:off x="1128912" y="3257578"/>
            <a:ext cx="3060453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얼굴 인식 모델의 심화 학습 필요</a:t>
            </a:r>
          </a:p>
        </p:txBody>
      </p:sp>
      <p:sp>
        <p:nvSpPr>
          <p:cNvPr id="2051" name="TextBox 2050">
            <a:extLst>
              <a:ext uri="{FF2B5EF4-FFF2-40B4-BE49-F238E27FC236}">
                <a16:creationId xmlns:a16="http://schemas.microsoft.com/office/drawing/2014/main" id="{5439040F-B30D-182D-5CD8-442E7022D2D5}"/>
              </a:ext>
            </a:extLst>
          </p:cNvPr>
          <p:cNvSpPr txBox="1"/>
          <p:nvPr/>
        </p:nvSpPr>
        <p:spPr>
          <a:xfrm>
            <a:off x="1128912" y="3916510"/>
            <a:ext cx="515557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우리 주변에 모델이 실제 적용될 수 있는 부분이 있는가</a:t>
            </a:r>
            <a:r>
              <a:rPr lang="en-US" altLang="ko-KR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?</a:t>
            </a:r>
            <a:endParaRPr lang="ko-KR" altLang="en-US" sz="16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052" name="TextBox 2051">
            <a:extLst>
              <a:ext uri="{FF2B5EF4-FFF2-40B4-BE49-F238E27FC236}">
                <a16:creationId xmlns:a16="http://schemas.microsoft.com/office/drawing/2014/main" id="{BFDB3471-F80A-033F-5562-9465C7F9CA6D}"/>
              </a:ext>
            </a:extLst>
          </p:cNvPr>
          <p:cNvSpPr txBox="1"/>
          <p:nvPr/>
        </p:nvSpPr>
        <p:spPr>
          <a:xfrm>
            <a:off x="1128912" y="4575442"/>
            <a:ext cx="379943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게임 캐릭터의 얼굴도 인식할 수 있는가</a:t>
            </a:r>
            <a:r>
              <a:rPr lang="en-US" altLang="ko-KR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?</a:t>
            </a:r>
            <a:endParaRPr lang="ko-KR" altLang="en-US" sz="16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053" name="TextBox 2052">
            <a:extLst>
              <a:ext uri="{FF2B5EF4-FFF2-40B4-BE49-F238E27FC236}">
                <a16:creationId xmlns:a16="http://schemas.microsoft.com/office/drawing/2014/main" id="{4C5E781E-95B6-5D3D-9AE0-F41BB6005207}"/>
              </a:ext>
            </a:extLst>
          </p:cNvPr>
          <p:cNvSpPr txBox="1"/>
          <p:nvPr/>
        </p:nvSpPr>
        <p:spPr>
          <a:xfrm>
            <a:off x="1128912" y="5234374"/>
            <a:ext cx="486703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인식된 캐릭터의 얼굴로 마우스를 움직일 수 있는가</a:t>
            </a:r>
            <a:r>
              <a:rPr lang="en-US" altLang="ko-KR" sz="16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?</a:t>
            </a:r>
            <a:endParaRPr lang="ko-KR" altLang="en-US" sz="16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DCC3F2C9-1A2E-0187-25EA-EBB9BDCCB952}"/>
              </a:ext>
            </a:extLst>
          </p:cNvPr>
          <p:cNvSpPr txBox="1"/>
          <p:nvPr/>
        </p:nvSpPr>
        <p:spPr>
          <a:xfrm>
            <a:off x="1128912" y="5893306"/>
            <a:ext cx="4046301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해당 모델을 실제 게임에 적용할 수 있는가</a:t>
            </a:r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?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4128" name="TextBox 4127">
            <a:extLst>
              <a:ext uri="{FF2B5EF4-FFF2-40B4-BE49-F238E27FC236}">
                <a16:creationId xmlns:a16="http://schemas.microsoft.com/office/drawing/2014/main" id="{63728CDA-29F4-9A87-C9FE-DDE189F786BD}"/>
              </a:ext>
            </a:extLst>
          </p:cNvPr>
          <p:cNvSpPr txBox="1"/>
          <p:nvPr/>
        </p:nvSpPr>
        <p:spPr>
          <a:xfrm>
            <a:off x="7482239" y="3916510"/>
            <a:ext cx="45236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01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131" name="TextBox 4130">
            <a:extLst>
              <a:ext uri="{FF2B5EF4-FFF2-40B4-BE49-F238E27FC236}">
                <a16:creationId xmlns:a16="http://schemas.microsoft.com/office/drawing/2014/main" id="{8C0891E0-65F9-8FF7-1582-6F848F97DD1A}"/>
              </a:ext>
            </a:extLst>
          </p:cNvPr>
          <p:cNvSpPr txBox="1"/>
          <p:nvPr/>
        </p:nvSpPr>
        <p:spPr>
          <a:xfrm>
            <a:off x="8014305" y="3916510"/>
            <a:ext cx="359104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모델의 목적에 적당한 게임</a:t>
            </a:r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, FPS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장르</a:t>
            </a:r>
          </a:p>
        </p:txBody>
      </p:sp>
      <p:sp>
        <p:nvSpPr>
          <p:cNvPr id="4141" name="TextBox 4140">
            <a:extLst>
              <a:ext uri="{FF2B5EF4-FFF2-40B4-BE49-F238E27FC236}">
                <a16:creationId xmlns:a16="http://schemas.microsoft.com/office/drawing/2014/main" id="{1838A5AB-F0A7-2612-BE49-98C4FDDF8560}"/>
              </a:ext>
            </a:extLst>
          </p:cNvPr>
          <p:cNvSpPr txBox="1"/>
          <p:nvPr/>
        </p:nvSpPr>
        <p:spPr>
          <a:xfrm>
            <a:off x="7482239" y="4520745"/>
            <a:ext cx="479618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pPr algn="l"/>
            <a:r>
              <a:rPr lang="en-US" altLang="ko-KR" sz="160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</a:rPr>
              <a:t>02</a:t>
            </a:r>
            <a:endParaRPr lang="ko-KR" altLang="en-US" sz="160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4142" name="TextBox 4141">
            <a:extLst>
              <a:ext uri="{FF2B5EF4-FFF2-40B4-BE49-F238E27FC236}">
                <a16:creationId xmlns:a16="http://schemas.microsoft.com/office/drawing/2014/main" id="{EAE7ADFC-3B0C-5984-1F3F-CA4D8E6E651E}"/>
              </a:ext>
            </a:extLst>
          </p:cNvPr>
          <p:cNvSpPr txBox="1"/>
          <p:nvPr/>
        </p:nvSpPr>
        <p:spPr>
          <a:xfrm>
            <a:off x="8014305" y="4520745"/>
            <a:ext cx="291137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FPS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게임 중</a:t>
            </a:r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, </a:t>
            </a:r>
            <a:r>
              <a:rPr lang="ko-KR" altLang="en-US" dirty="0" err="1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2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rPr>
              <a:t>선택</a:t>
            </a:r>
          </a:p>
        </p:txBody>
      </p:sp>
      <p:cxnSp>
        <p:nvCxnSpPr>
          <p:cNvPr id="4148" name="직선 연결선 4147">
            <a:extLst>
              <a:ext uri="{FF2B5EF4-FFF2-40B4-BE49-F238E27FC236}">
                <a16:creationId xmlns:a16="http://schemas.microsoft.com/office/drawing/2014/main" id="{EE0BDF43-4803-DCA0-A417-1CE58E6A49AB}"/>
              </a:ext>
            </a:extLst>
          </p:cNvPr>
          <p:cNvCxnSpPr>
            <a:cxnSpLocks/>
          </p:cNvCxnSpPr>
          <p:nvPr/>
        </p:nvCxnSpPr>
        <p:spPr>
          <a:xfrm>
            <a:off x="7482239" y="4412358"/>
            <a:ext cx="4231811" cy="0"/>
          </a:xfrm>
          <a:prstGeom prst="line">
            <a:avLst/>
          </a:prstGeom>
          <a:ln w="15875" cap="rnd">
            <a:solidFill>
              <a:schemeClr val="accent4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60" name="그림 4159" descr="스케치, 그림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363A5F8F-E4AF-850D-6833-89FBAC1EA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41" b="26068"/>
          <a:stretch/>
        </p:blipFill>
        <p:spPr>
          <a:xfrm>
            <a:off x="7300914" y="5572928"/>
            <a:ext cx="4738686" cy="1454830"/>
          </a:xfrm>
          <a:prstGeom prst="rect">
            <a:avLst/>
          </a:prstGeom>
        </p:spPr>
      </p:pic>
      <p:grpSp>
        <p:nvGrpSpPr>
          <p:cNvPr id="4167" name="그룹 4166">
            <a:extLst>
              <a:ext uri="{FF2B5EF4-FFF2-40B4-BE49-F238E27FC236}">
                <a16:creationId xmlns:a16="http://schemas.microsoft.com/office/drawing/2014/main" id="{88B5EA1E-DD34-E8D3-2F6F-5945F53C2BFC}"/>
              </a:ext>
            </a:extLst>
          </p:cNvPr>
          <p:cNvGrpSpPr/>
          <p:nvPr/>
        </p:nvGrpSpPr>
        <p:grpSpPr>
          <a:xfrm>
            <a:off x="4832351" y="1509070"/>
            <a:ext cx="2527300" cy="276999"/>
            <a:chOff x="4832351" y="1544605"/>
            <a:chExt cx="2527300" cy="276999"/>
          </a:xfrm>
        </p:grpSpPr>
        <p:sp>
          <p:nvSpPr>
            <p:cNvPr id="4162" name="TextBox 4161">
              <a:extLst>
                <a:ext uri="{FF2B5EF4-FFF2-40B4-BE49-F238E27FC236}">
                  <a16:creationId xmlns:a16="http://schemas.microsoft.com/office/drawing/2014/main" id="{33B27A9D-41ED-1C2C-ED29-5046138CF807}"/>
                </a:ext>
              </a:extLst>
            </p:cNvPr>
            <p:cNvSpPr txBox="1"/>
            <p:nvPr/>
          </p:nvSpPr>
          <p:spPr>
            <a:xfrm>
              <a:off x="5138853" y="1544605"/>
              <a:ext cx="1914307" cy="27699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>
                <a:defRPr sz="11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pPr algn="ctr"/>
              <a:r>
                <a:rPr lang="da-DK" altLang="ko-KR" sz="1200" dirty="0">
                  <a:ln>
                    <a:solidFill>
                      <a:schemeClr val="bg2">
                        <a:alpha val="0"/>
                      </a:schemeClr>
                    </a:solidFill>
                  </a:ln>
                  <a:solidFill>
                    <a:schemeClr val="bg1"/>
                  </a:solidFill>
                </a:rPr>
                <a:t>Machine Learning Project</a:t>
              </a:r>
              <a:endParaRPr lang="ko-KR" altLang="en-US" sz="12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grpSp>
          <p:nvGrpSpPr>
            <p:cNvPr id="4166" name="그룹 4165">
              <a:extLst>
                <a:ext uri="{FF2B5EF4-FFF2-40B4-BE49-F238E27FC236}">
                  <a16:creationId xmlns:a16="http://schemas.microsoft.com/office/drawing/2014/main" id="{A094A17F-956B-0B9A-4576-3059140F3B51}"/>
                </a:ext>
              </a:extLst>
            </p:cNvPr>
            <p:cNvGrpSpPr/>
            <p:nvPr/>
          </p:nvGrpSpPr>
          <p:grpSpPr>
            <a:xfrm>
              <a:off x="4832351" y="1611104"/>
              <a:ext cx="2527300" cy="144000"/>
              <a:chOff x="6849950" y="-230146"/>
              <a:chExt cx="2106272" cy="171493"/>
            </a:xfrm>
          </p:grpSpPr>
          <p:cxnSp>
            <p:nvCxnSpPr>
              <p:cNvPr id="4164" name="직선 연결선 4163">
                <a:extLst>
                  <a:ext uri="{FF2B5EF4-FFF2-40B4-BE49-F238E27FC236}">
                    <a16:creationId xmlns:a16="http://schemas.microsoft.com/office/drawing/2014/main" id="{27A1B43A-CD89-7FA2-F210-992AA110F7C2}"/>
                  </a:ext>
                </a:extLst>
              </p:cNvPr>
              <p:cNvCxnSpPr/>
              <p:nvPr/>
            </p:nvCxnSpPr>
            <p:spPr>
              <a:xfrm>
                <a:off x="6849950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5" name="직선 연결선 4164">
                <a:extLst>
                  <a:ext uri="{FF2B5EF4-FFF2-40B4-BE49-F238E27FC236}">
                    <a16:creationId xmlns:a16="http://schemas.microsoft.com/office/drawing/2014/main" id="{6E695A71-3F45-B39E-0B4C-0CB6BEA8ACF3}"/>
                  </a:ext>
                </a:extLst>
              </p:cNvPr>
              <p:cNvCxnSpPr/>
              <p:nvPr/>
            </p:nvCxnSpPr>
            <p:spPr>
              <a:xfrm>
                <a:off x="8956222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92" name="그룹 4191">
            <a:extLst>
              <a:ext uri="{FF2B5EF4-FFF2-40B4-BE49-F238E27FC236}">
                <a16:creationId xmlns:a16="http://schemas.microsoft.com/office/drawing/2014/main" id="{51E0EA93-3C76-A8F9-3B5B-42815529CCD1}"/>
              </a:ext>
            </a:extLst>
          </p:cNvPr>
          <p:cNvGrpSpPr/>
          <p:nvPr/>
        </p:nvGrpSpPr>
        <p:grpSpPr>
          <a:xfrm>
            <a:off x="5490707" y="529580"/>
            <a:ext cx="1210588" cy="843913"/>
            <a:chOff x="6890881" y="529580"/>
            <a:chExt cx="1210588" cy="843913"/>
          </a:xfrm>
        </p:grpSpPr>
        <p:sp>
          <p:nvSpPr>
            <p:cNvPr id="4193" name="TextBox 4192">
              <a:extLst>
                <a:ext uri="{FF2B5EF4-FFF2-40B4-BE49-F238E27FC236}">
                  <a16:creationId xmlns:a16="http://schemas.microsoft.com/office/drawing/2014/main" id="{B5368D90-83C9-7C4D-FCD3-D421F74A95DA}"/>
                </a:ext>
              </a:extLst>
            </p:cNvPr>
            <p:cNvSpPr txBox="1"/>
            <p:nvPr/>
          </p:nvSpPr>
          <p:spPr>
            <a:xfrm>
              <a:off x="6890881" y="665607"/>
              <a:ext cx="1210588" cy="707886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r>
                <a:rPr lang="ko-KR" altLang="en-US" sz="4000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배경</a:t>
              </a:r>
            </a:p>
          </p:txBody>
        </p:sp>
        <p:sp>
          <p:nvSpPr>
            <p:cNvPr id="4194" name="TextBox 4193">
              <a:extLst>
                <a:ext uri="{FF2B5EF4-FFF2-40B4-BE49-F238E27FC236}">
                  <a16:creationId xmlns:a16="http://schemas.microsoft.com/office/drawing/2014/main" id="{36B301E4-4C93-3F85-FF97-D9FDA1539AA3}"/>
                </a:ext>
              </a:extLst>
            </p:cNvPr>
            <p:cNvSpPr txBox="1"/>
            <p:nvPr/>
          </p:nvSpPr>
          <p:spPr>
            <a:xfrm>
              <a:off x="7345332" y="529580"/>
              <a:ext cx="301686" cy="20005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r>
                <a:rPr lang="en-US" altLang="ko-KR" sz="700" dirty="0">
                  <a:ln>
                    <a:solidFill>
                      <a:schemeClr val="bg2">
                        <a:alpha val="0"/>
                      </a:schemeClr>
                    </a:solidFill>
                  </a:ln>
                </a:rPr>
                <a:t>01</a:t>
              </a:r>
              <a:endParaRPr lang="ko-KR" altLang="en-US" sz="700" dirty="0">
                <a:ln>
                  <a:solidFill>
                    <a:schemeClr val="bg2">
                      <a:alpha val="0"/>
                    </a:schemeClr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239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그룹 64">
            <a:extLst>
              <a:ext uri="{FF2B5EF4-FFF2-40B4-BE49-F238E27FC236}">
                <a16:creationId xmlns:a16="http://schemas.microsoft.com/office/drawing/2014/main" id="{3C868E21-615C-E35C-5A7B-5DB2B6B8A395}"/>
              </a:ext>
            </a:extLst>
          </p:cNvPr>
          <p:cNvGrpSpPr/>
          <p:nvPr/>
        </p:nvGrpSpPr>
        <p:grpSpPr>
          <a:xfrm>
            <a:off x="2800350" y="0"/>
            <a:ext cx="9391648" cy="6858000"/>
            <a:chOff x="2800350" y="0"/>
            <a:chExt cx="9391648" cy="68580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51C9A39B-FF1A-9FE0-F79B-6106B33AA291}"/>
                </a:ext>
              </a:extLst>
            </p:cNvPr>
            <p:cNvSpPr/>
            <p:nvPr/>
          </p:nvSpPr>
          <p:spPr>
            <a:xfrm flipH="1">
              <a:off x="2800350" y="0"/>
              <a:ext cx="9391648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innerShdw dist="63500" dir="21540000">
                <a:schemeClr val="accent2">
                  <a:alpha val="50000"/>
                </a:scheme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1C3BC80-D6DB-C3AE-47BB-C1A08DF742CF}"/>
                </a:ext>
              </a:extLst>
            </p:cNvPr>
            <p:cNvGrpSpPr/>
            <p:nvPr/>
          </p:nvGrpSpPr>
          <p:grpSpPr>
            <a:xfrm>
              <a:off x="3093252" y="272985"/>
              <a:ext cx="8805845" cy="6312030"/>
              <a:chOff x="319315" y="348343"/>
              <a:chExt cx="9051519" cy="6488129"/>
            </a:xfrm>
            <a:solidFill>
              <a:schemeClr val="accent2"/>
            </a:solidFill>
          </p:grpSpPr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D5DEE9D0-B9A0-B0DE-D394-8BC38D138E64}"/>
                  </a:ext>
                </a:extLst>
              </p:cNvPr>
              <p:cNvSpPr/>
              <p:nvPr/>
            </p:nvSpPr>
            <p:spPr>
              <a:xfrm>
                <a:off x="319315" y="348343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B30A5266-0F1C-4E1A-D9FF-655D9CC81D05}"/>
                  </a:ext>
                </a:extLst>
              </p:cNvPr>
              <p:cNvSpPr/>
              <p:nvPr/>
            </p:nvSpPr>
            <p:spPr>
              <a:xfrm>
                <a:off x="319315" y="6728471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C969B002-19C1-C09A-5970-46A3AB7142B4}"/>
                  </a:ext>
                </a:extLst>
              </p:cNvPr>
              <p:cNvSpPr/>
              <p:nvPr/>
            </p:nvSpPr>
            <p:spPr>
              <a:xfrm>
                <a:off x="9262834" y="348343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90F99136-C066-0013-5A18-2771AE949926}"/>
                  </a:ext>
                </a:extLst>
              </p:cNvPr>
              <p:cNvSpPr/>
              <p:nvPr/>
            </p:nvSpPr>
            <p:spPr>
              <a:xfrm>
                <a:off x="9262834" y="6728472"/>
                <a:ext cx="108000" cy="108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00EA2E8-498D-8BBA-8857-5C20C0EE03F5}"/>
              </a:ext>
            </a:extLst>
          </p:cNvPr>
          <p:cNvGrpSpPr/>
          <p:nvPr/>
        </p:nvGrpSpPr>
        <p:grpSpPr>
          <a:xfrm>
            <a:off x="3658287" y="2045099"/>
            <a:ext cx="3729778" cy="1945153"/>
            <a:chOff x="3658287" y="1960169"/>
            <a:chExt cx="3729778" cy="1945153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F9A83BAB-ECEE-34E7-18B7-4C51BCB3EBC1}"/>
                </a:ext>
              </a:extLst>
            </p:cNvPr>
            <p:cNvSpPr/>
            <p:nvPr/>
          </p:nvSpPr>
          <p:spPr>
            <a:xfrm>
              <a:off x="3658287" y="1960169"/>
              <a:ext cx="3729778" cy="1945153"/>
            </a:xfrm>
            <a:prstGeom prst="roundRect">
              <a:avLst>
                <a:gd name="adj" fmla="val 2466"/>
              </a:avLst>
            </a:prstGeom>
            <a:solidFill>
              <a:schemeClr val="bg1"/>
            </a:solidFill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8A853FA0-A361-E6A0-E833-9451269DA58C}"/>
                </a:ext>
              </a:extLst>
            </p:cNvPr>
            <p:cNvSpPr/>
            <p:nvPr/>
          </p:nvSpPr>
          <p:spPr>
            <a:xfrm>
              <a:off x="5222327" y="1960169"/>
              <a:ext cx="601698" cy="302619"/>
            </a:xfrm>
            <a:custGeom>
              <a:avLst/>
              <a:gdLst>
                <a:gd name="connsiteX0" fmla="*/ 320 w 1079500"/>
                <a:gd name="connsiteY0" fmla="*/ 0 h 542926"/>
                <a:gd name="connsiteX1" fmla="*/ 1079180 w 1079500"/>
                <a:gd name="connsiteY1" fmla="*/ 0 h 542926"/>
                <a:gd name="connsiteX2" fmla="*/ 1079500 w 1079500"/>
                <a:gd name="connsiteY2" fmla="*/ 3176 h 542926"/>
                <a:gd name="connsiteX3" fmla="*/ 539750 w 1079500"/>
                <a:gd name="connsiteY3" fmla="*/ 542926 h 542926"/>
                <a:gd name="connsiteX4" fmla="*/ 0 w 1079500"/>
                <a:gd name="connsiteY4" fmla="*/ 3176 h 54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500" h="542926">
                  <a:moveTo>
                    <a:pt x="320" y="0"/>
                  </a:moveTo>
                  <a:lnTo>
                    <a:pt x="1079180" y="0"/>
                  </a:lnTo>
                  <a:lnTo>
                    <a:pt x="1079500" y="3176"/>
                  </a:lnTo>
                  <a:cubicBezTo>
                    <a:pt x="1079500" y="301272"/>
                    <a:pt x="837846" y="542926"/>
                    <a:pt x="539750" y="542926"/>
                  </a:cubicBezTo>
                  <a:cubicBezTo>
                    <a:pt x="241654" y="542926"/>
                    <a:pt x="0" y="301272"/>
                    <a:pt x="0" y="31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en-US" altLang="ko-KR" sz="1400">
                  <a:solidFill>
                    <a:schemeClr val="accent2"/>
                  </a:solidFill>
                  <a:latin typeface="생거진천체" pitchFamily="2" charset="-127"/>
                  <a:ea typeface="생거진천체" pitchFamily="2" charset="-127"/>
                </a:rPr>
                <a:t>01</a:t>
              </a:r>
              <a:endParaRPr lang="ko-KR" altLang="en-US" sz="1400"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FC35F1DA-1CC4-A430-A3A7-C856AAF1F0EB}"/>
                </a:ext>
              </a:extLst>
            </p:cNvPr>
            <p:cNvGrpSpPr/>
            <p:nvPr/>
          </p:nvGrpSpPr>
          <p:grpSpPr>
            <a:xfrm>
              <a:off x="3658287" y="2465672"/>
              <a:ext cx="3729778" cy="1236765"/>
              <a:chOff x="3658287" y="2465672"/>
              <a:chExt cx="3729778" cy="1236765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14C6EA2-04A2-9D31-FBBB-0F977F26D633}"/>
                  </a:ext>
                </a:extLst>
              </p:cNvPr>
              <p:cNvSpPr txBox="1"/>
              <p:nvPr/>
            </p:nvSpPr>
            <p:spPr>
              <a:xfrm>
                <a:off x="4676630" y="2465672"/>
                <a:ext cx="1693092" cy="523220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2800" dirty="0">
                    <a:solidFill>
                      <a:schemeClr val="accent2"/>
                    </a:solidFill>
                  </a:rPr>
                  <a:t>모델 선택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6D7CD6-7EB0-8AF4-D3C4-9A294FC5A194}"/>
                  </a:ext>
                </a:extLst>
              </p:cNvPr>
              <p:cNvSpPr txBox="1"/>
              <p:nvPr/>
            </p:nvSpPr>
            <p:spPr>
              <a:xfrm>
                <a:off x="4384095" y="3394660"/>
                <a:ext cx="2278188" cy="307777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에임 핵 구현을 위한 모델 선택</a:t>
                </a:r>
              </a:p>
            </p:txBody>
          </p: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87CF71D2-17B0-1E8F-9D05-63A667EDEF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287" y="3191776"/>
                <a:ext cx="3729778" cy="0"/>
              </a:xfrm>
              <a:prstGeom prst="lin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5EAA31A-C2CD-D6FF-CB72-79D3258274B8}"/>
              </a:ext>
            </a:extLst>
          </p:cNvPr>
          <p:cNvGrpSpPr/>
          <p:nvPr/>
        </p:nvGrpSpPr>
        <p:grpSpPr>
          <a:xfrm>
            <a:off x="7604284" y="2045099"/>
            <a:ext cx="3729778" cy="1945153"/>
            <a:chOff x="7604284" y="1960169"/>
            <a:chExt cx="3729778" cy="1945153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E4BE8C4-3C48-A836-4080-D72F428B105F}"/>
                </a:ext>
              </a:extLst>
            </p:cNvPr>
            <p:cNvSpPr/>
            <p:nvPr/>
          </p:nvSpPr>
          <p:spPr>
            <a:xfrm>
              <a:off x="7604284" y="1960169"/>
              <a:ext cx="3729778" cy="1945153"/>
            </a:xfrm>
            <a:prstGeom prst="roundRect">
              <a:avLst>
                <a:gd name="adj" fmla="val 3446"/>
              </a:avLst>
            </a:prstGeom>
            <a:solidFill>
              <a:schemeClr val="bg1"/>
            </a:solidFill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E4C14EF-DE77-3EC2-03FA-101885FC136A}"/>
                </a:ext>
              </a:extLst>
            </p:cNvPr>
            <p:cNvSpPr/>
            <p:nvPr/>
          </p:nvSpPr>
          <p:spPr>
            <a:xfrm>
              <a:off x="9168324" y="1960169"/>
              <a:ext cx="601698" cy="302619"/>
            </a:xfrm>
            <a:custGeom>
              <a:avLst/>
              <a:gdLst>
                <a:gd name="connsiteX0" fmla="*/ 320 w 1079500"/>
                <a:gd name="connsiteY0" fmla="*/ 0 h 542926"/>
                <a:gd name="connsiteX1" fmla="*/ 1079180 w 1079500"/>
                <a:gd name="connsiteY1" fmla="*/ 0 h 542926"/>
                <a:gd name="connsiteX2" fmla="*/ 1079500 w 1079500"/>
                <a:gd name="connsiteY2" fmla="*/ 3176 h 542926"/>
                <a:gd name="connsiteX3" fmla="*/ 539750 w 1079500"/>
                <a:gd name="connsiteY3" fmla="*/ 542926 h 542926"/>
                <a:gd name="connsiteX4" fmla="*/ 0 w 1079500"/>
                <a:gd name="connsiteY4" fmla="*/ 3176 h 54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500" h="542926">
                  <a:moveTo>
                    <a:pt x="320" y="0"/>
                  </a:moveTo>
                  <a:lnTo>
                    <a:pt x="1079180" y="0"/>
                  </a:lnTo>
                  <a:lnTo>
                    <a:pt x="1079500" y="3176"/>
                  </a:lnTo>
                  <a:cubicBezTo>
                    <a:pt x="1079500" y="301272"/>
                    <a:pt x="837846" y="542926"/>
                    <a:pt x="539750" y="542926"/>
                  </a:cubicBezTo>
                  <a:cubicBezTo>
                    <a:pt x="241654" y="542926"/>
                    <a:pt x="0" y="301272"/>
                    <a:pt x="0" y="31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en-US" altLang="ko-KR" sz="1400">
                  <a:solidFill>
                    <a:schemeClr val="accent2"/>
                  </a:solidFill>
                  <a:latin typeface="생거진천체" pitchFamily="2" charset="-127"/>
                  <a:ea typeface="생거진천체" pitchFamily="2" charset="-127"/>
                </a:rPr>
                <a:t>02</a:t>
              </a:r>
              <a:endParaRPr lang="ko-KR" altLang="en-US" sz="1400"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84904DDF-4F95-EB98-112D-8676E7D353B0}"/>
                </a:ext>
              </a:extLst>
            </p:cNvPr>
            <p:cNvGrpSpPr/>
            <p:nvPr/>
          </p:nvGrpSpPr>
          <p:grpSpPr>
            <a:xfrm>
              <a:off x="7604284" y="2465672"/>
              <a:ext cx="3729778" cy="1236765"/>
              <a:chOff x="3658287" y="2465672"/>
              <a:chExt cx="3729778" cy="1236765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33866D2-CC66-33B7-54A4-02A5C91A4D0F}"/>
                  </a:ext>
                </a:extLst>
              </p:cNvPr>
              <p:cNvSpPr txBox="1"/>
              <p:nvPr/>
            </p:nvSpPr>
            <p:spPr>
              <a:xfrm>
                <a:off x="4676630" y="2465672"/>
                <a:ext cx="1693092" cy="523220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2800" dirty="0">
                    <a:solidFill>
                      <a:schemeClr val="accent2"/>
                    </a:solidFill>
                  </a:rPr>
                  <a:t>데이터 셋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5872F2A-8089-D396-E663-80CC6F1C63D4}"/>
                  </a:ext>
                </a:extLst>
              </p:cNvPr>
              <p:cNvSpPr txBox="1"/>
              <p:nvPr/>
            </p:nvSpPr>
            <p:spPr>
              <a:xfrm>
                <a:off x="4127604" y="3394660"/>
                <a:ext cx="2791150" cy="307777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학습 데이터 생성 및 저장을 위한 코드</a:t>
                </a:r>
                <a:endParaRPr lang="en-US" altLang="ko-KR" sz="1400" dirty="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endParaRPr>
              </a:p>
            </p:txBody>
          </p:sp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5B1BC04A-53B5-5C7D-B9E1-F3CD812DBE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287" y="3191776"/>
                <a:ext cx="3729778" cy="0"/>
              </a:xfrm>
              <a:prstGeom prst="lin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1A46C3D0-FAC3-BEBD-4E8F-21605DBD6ED1}"/>
              </a:ext>
            </a:extLst>
          </p:cNvPr>
          <p:cNvGrpSpPr/>
          <p:nvPr/>
        </p:nvGrpSpPr>
        <p:grpSpPr>
          <a:xfrm>
            <a:off x="3658287" y="4228846"/>
            <a:ext cx="3729778" cy="1945153"/>
            <a:chOff x="3658287" y="4228846"/>
            <a:chExt cx="3729778" cy="194515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8FF1F9B-20EF-6504-3046-8D3B23CAF1FC}"/>
                </a:ext>
              </a:extLst>
            </p:cNvPr>
            <p:cNvSpPr/>
            <p:nvPr/>
          </p:nvSpPr>
          <p:spPr>
            <a:xfrm>
              <a:off x="3658287" y="4228846"/>
              <a:ext cx="3729778" cy="1945153"/>
            </a:xfrm>
            <a:prstGeom prst="roundRect">
              <a:avLst>
                <a:gd name="adj" fmla="val 3446"/>
              </a:avLst>
            </a:prstGeom>
            <a:solidFill>
              <a:schemeClr val="bg1"/>
            </a:solidFill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219575A1-F2F0-31D7-133D-02AAC2BA85B1}"/>
                </a:ext>
              </a:extLst>
            </p:cNvPr>
            <p:cNvSpPr/>
            <p:nvPr/>
          </p:nvSpPr>
          <p:spPr>
            <a:xfrm>
              <a:off x="5222327" y="4228846"/>
              <a:ext cx="601698" cy="302619"/>
            </a:xfrm>
            <a:custGeom>
              <a:avLst/>
              <a:gdLst>
                <a:gd name="connsiteX0" fmla="*/ 320 w 1079500"/>
                <a:gd name="connsiteY0" fmla="*/ 0 h 542926"/>
                <a:gd name="connsiteX1" fmla="*/ 1079180 w 1079500"/>
                <a:gd name="connsiteY1" fmla="*/ 0 h 542926"/>
                <a:gd name="connsiteX2" fmla="*/ 1079500 w 1079500"/>
                <a:gd name="connsiteY2" fmla="*/ 3176 h 542926"/>
                <a:gd name="connsiteX3" fmla="*/ 539750 w 1079500"/>
                <a:gd name="connsiteY3" fmla="*/ 542926 h 542926"/>
                <a:gd name="connsiteX4" fmla="*/ 0 w 1079500"/>
                <a:gd name="connsiteY4" fmla="*/ 3176 h 54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500" h="542926">
                  <a:moveTo>
                    <a:pt x="320" y="0"/>
                  </a:moveTo>
                  <a:lnTo>
                    <a:pt x="1079180" y="0"/>
                  </a:lnTo>
                  <a:lnTo>
                    <a:pt x="1079500" y="3176"/>
                  </a:lnTo>
                  <a:cubicBezTo>
                    <a:pt x="1079500" y="301272"/>
                    <a:pt x="837846" y="542926"/>
                    <a:pt x="539750" y="542926"/>
                  </a:cubicBezTo>
                  <a:cubicBezTo>
                    <a:pt x="241654" y="542926"/>
                    <a:pt x="0" y="301272"/>
                    <a:pt x="0" y="31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en-US" altLang="ko-KR" sz="1400">
                  <a:solidFill>
                    <a:schemeClr val="accent2"/>
                  </a:solidFill>
                  <a:latin typeface="생거진천체" pitchFamily="2" charset="-127"/>
                  <a:ea typeface="생거진천체" pitchFamily="2" charset="-127"/>
                </a:rPr>
                <a:t>03</a:t>
              </a:r>
              <a:endParaRPr lang="ko-KR" altLang="en-US" sz="1400"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ACDDFF16-E56E-39F0-45B6-0C324570241B}"/>
                </a:ext>
              </a:extLst>
            </p:cNvPr>
            <p:cNvGrpSpPr/>
            <p:nvPr/>
          </p:nvGrpSpPr>
          <p:grpSpPr>
            <a:xfrm>
              <a:off x="3658287" y="4734349"/>
              <a:ext cx="3729778" cy="1236765"/>
              <a:chOff x="3658287" y="2465672"/>
              <a:chExt cx="3729778" cy="1236765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84F97FD-E281-DEF9-8A79-F30268BCB016}"/>
                  </a:ext>
                </a:extLst>
              </p:cNvPr>
              <p:cNvSpPr txBox="1"/>
              <p:nvPr/>
            </p:nvSpPr>
            <p:spPr>
              <a:xfrm>
                <a:off x="4676630" y="2465672"/>
                <a:ext cx="1693092" cy="523220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2800" dirty="0">
                    <a:solidFill>
                      <a:schemeClr val="accent2"/>
                    </a:solidFill>
                  </a:rPr>
                  <a:t>모델 학습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DE08D29-1F9E-B9B3-2FFA-98201A664058}"/>
                  </a:ext>
                </a:extLst>
              </p:cNvPr>
              <p:cNvSpPr txBox="1"/>
              <p:nvPr/>
            </p:nvSpPr>
            <p:spPr>
              <a:xfrm>
                <a:off x="4247836" y="3394660"/>
                <a:ext cx="2550698" cy="307777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만든 모델과 준비된 데이터로 학습</a:t>
                </a: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39A452BB-E573-3E42-B11B-A98A325D2BC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287" y="3191776"/>
                <a:ext cx="3729778" cy="0"/>
              </a:xfrm>
              <a:prstGeom prst="lin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9E2BE04D-C819-C725-B0D5-354EC5E63411}"/>
              </a:ext>
            </a:extLst>
          </p:cNvPr>
          <p:cNvGrpSpPr/>
          <p:nvPr/>
        </p:nvGrpSpPr>
        <p:grpSpPr>
          <a:xfrm>
            <a:off x="7604284" y="4228846"/>
            <a:ext cx="3729778" cy="1945153"/>
            <a:chOff x="7604284" y="4228846"/>
            <a:chExt cx="3729778" cy="1945153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BEB5EF5A-F69F-A6C9-434C-68001FE33B1C}"/>
                </a:ext>
              </a:extLst>
            </p:cNvPr>
            <p:cNvSpPr/>
            <p:nvPr/>
          </p:nvSpPr>
          <p:spPr>
            <a:xfrm>
              <a:off x="7604284" y="4228846"/>
              <a:ext cx="3729778" cy="1945153"/>
            </a:xfrm>
            <a:prstGeom prst="roundRect">
              <a:avLst>
                <a:gd name="adj" fmla="val 3935"/>
              </a:avLst>
            </a:prstGeom>
            <a:solidFill>
              <a:schemeClr val="bg1"/>
            </a:solidFill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880162C-2E77-ECC8-1FF6-348250127BEE}"/>
                </a:ext>
              </a:extLst>
            </p:cNvPr>
            <p:cNvSpPr/>
            <p:nvPr/>
          </p:nvSpPr>
          <p:spPr>
            <a:xfrm>
              <a:off x="9168324" y="4228846"/>
              <a:ext cx="601698" cy="302619"/>
            </a:xfrm>
            <a:custGeom>
              <a:avLst/>
              <a:gdLst>
                <a:gd name="connsiteX0" fmla="*/ 320 w 1079500"/>
                <a:gd name="connsiteY0" fmla="*/ 0 h 542926"/>
                <a:gd name="connsiteX1" fmla="*/ 1079180 w 1079500"/>
                <a:gd name="connsiteY1" fmla="*/ 0 h 542926"/>
                <a:gd name="connsiteX2" fmla="*/ 1079500 w 1079500"/>
                <a:gd name="connsiteY2" fmla="*/ 3176 h 542926"/>
                <a:gd name="connsiteX3" fmla="*/ 539750 w 1079500"/>
                <a:gd name="connsiteY3" fmla="*/ 542926 h 542926"/>
                <a:gd name="connsiteX4" fmla="*/ 0 w 1079500"/>
                <a:gd name="connsiteY4" fmla="*/ 3176 h 54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500" h="542926">
                  <a:moveTo>
                    <a:pt x="320" y="0"/>
                  </a:moveTo>
                  <a:lnTo>
                    <a:pt x="1079180" y="0"/>
                  </a:lnTo>
                  <a:lnTo>
                    <a:pt x="1079500" y="3176"/>
                  </a:lnTo>
                  <a:cubicBezTo>
                    <a:pt x="1079500" y="301272"/>
                    <a:pt x="837846" y="542926"/>
                    <a:pt x="539750" y="542926"/>
                  </a:cubicBezTo>
                  <a:cubicBezTo>
                    <a:pt x="241654" y="542926"/>
                    <a:pt x="0" y="301272"/>
                    <a:pt x="0" y="317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72000" rtlCol="0" anchor="ctr"/>
            <a:lstStyle/>
            <a:p>
              <a:pPr algn="ctr"/>
              <a:r>
                <a:rPr lang="en-US" altLang="ko-KR" sz="1400">
                  <a:solidFill>
                    <a:schemeClr val="accent2"/>
                  </a:solidFill>
                  <a:latin typeface="생거진천체" pitchFamily="2" charset="-127"/>
                  <a:ea typeface="생거진천체" pitchFamily="2" charset="-127"/>
                </a:rPr>
                <a:t>04</a:t>
              </a:r>
              <a:endParaRPr lang="ko-KR" altLang="en-US" sz="1400">
                <a:solidFill>
                  <a:schemeClr val="accent2"/>
                </a:solidFill>
                <a:latin typeface="생거진천체" pitchFamily="2" charset="-127"/>
                <a:ea typeface="생거진천체" pitchFamily="2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D5187BB-1998-DD0E-DCB9-9119A00FD6F6}"/>
                </a:ext>
              </a:extLst>
            </p:cNvPr>
            <p:cNvGrpSpPr/>
            <p:nvPr/>
          </p:nvGrpSpPr>
          <p:grpSpPr>
            <a:xfrm>
              <a:off x="7604284" y="4734349"/>
              <a:ext cx="3729778" cy="1236765"/>
              <a:chOff x="3658287" y="2465672"/>
              <a:chExt cx="3729778" cy="123676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8ABD131-A238-2786-B04A-8693B5E90766}"/>
                  </a:ext>
                </a:extLst>
              </p:cNvPr>
              <p:cNvSpPr txBox="1"/>
              <p:nvPr/>
            </p:nvSpPr>
            <p:spPr>
              <a:xfrm>
                <a:off x="4892233" y="2465672"/>
                <a:ext cx="1261885" cy="523220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2800" dirty="0">
                    <a:solidFill>
                      <a:schemeClr val="accent2"/>
                    </a:solidFill>
                  </a:rPr>
                  <a:t>마우스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9B666-5040-186F-8469-DDDEAC89D790}"/>
                  </a:ext>
                </a:extLst>
              </p:cNvPr>
              <p:cNvSpPr txBox="1"/>
              <p:nvPr/>
            </p:nvSpPr>
            <p:spPr>
              <a:xfrm>
                <a:off x="4069898" y="3394660"/>
                <a:ext cx="2906566" cy="307777"/>
              </a:xfrm>
              <a:prstGeom prst="rect">
                <a:avLst/>
              </a:prstGeom>
              <a:noFill/>
            </p:spPr>
            <p:txBody>
              <a:bodyPr wrap="none" rtlCol="0" anchor="t" anchorCtr="0">
                <a:spAutoFit/>
              </a:bodyPr>
              <a:lstStyle>
                <a:defPPr>
                  <a:defRPr lang="ko-KR"/>
                </a:defPPr>
                <a:lvl1pPr algn="ctr">
                  <a:defRPr sz="9600">
                    <a:solidFill>
                      <a:schemeClr val="bg1"/>
                    </a:solidFill>
                    <a:latin typeface="생거진천체" pitchFamily="2" charset="-127"/>
                    <a:ea typeface="생거진천체" pitchFamily="2" charset="-127"/>
                  </a:defRPr>
                </a:lvl1pPr>
              </a:lstStyle>
              <a:p>
                <a:r>
                  <a:rPr lang="ko-KR" altLang="en-US" sz="1400" dirty="0">
                    <a:solidFill>
                      <a:schemeClr val="bg2">
                        <a:lumMod val="50000"/>
                      </a:schemeClr>
                    </a:solidFill>
                    <a:latin typeface="SUIT" pitchFamily="2" charset="-127"/>
                    <a:ea typeface="SUIT" pitchFamily="2" charset="-127"/>
                  </a:rPr>
                  <a:t>인식된 얼굴 영역으로 마우스 커서 이동</a:t>
                </a:r>
              </a:p>
            </p:txBody>
          </p: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AA9B0D8E-11D9-4952-C484-12B078E2B5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58287" y="3191776"/>
                <a:ext cx="3729778" cy="0"/>
              </a:xfrm>
              <a:prstGeom prst="line">
                <a:avLst/>
              </a:prstGeom>
              <a:ln w="952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F65DD9-994B-2878-5A18-50581A4D908B}"/>
              </a:ext>
            </a:extLst>
          </p:cNvPr>
          <p:cNvGrpSpPr/>
          <p:nvPr/>
        </p:nvGrpSpPr>
        <p:grpSpPr>
          <a:xfrm>
            <a:off x="5249407" y="529580"/>
            <a:ext cx="4493538" cy="843913"/>
            <a:chOff x="5477033" y="529580"/>
            <a:chExt cx="4493538" cy="84391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5699CD-8E09-B06E-1A2F-94CBB94AD7FF}"/>
                </a:ext>
              </a:extLst>
            </p:cNvPr>
            <p:cNvSpPr txBox="1"/>
            <p:nvPr/>
          </p:nvSpPr>
          <p:spPr>
            <a:xfrm>
              <a:off x="5477033" y="665607"/>
              <a:ext cx="4493538" cy="707886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r>
                <a:rPr lang="ko-KR" altLang="en-US" sz="4000" dirty="0"/>
                <a:t>프로젝트 진행 과정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647445-700A-5C57-2BA3-750DC2751FB7}"/>
                </a:ext>
              </a:extLst>
            </p:cNvPr>
            <p:cNvSpPr txBox="1"/>
            <p:nvPr/>
          </p:nvSpPr>
          <p:spPr>
            <a:xfrm>
              <a:off x="7567347" y="529580"/>
              <a:ext cx="312906" cy="200055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 algn="ctr">
                <a:defRPr sz="9600">
                  <a:solidFill>
                    <a:schemeClr val="bg1"/>
                  </a:solidFill>
                  <a:latin typeface="생거진천체" pitchFamily="2" charset="-127"/>
                  <a:ea typeface="생거진천체" pitchFamily="2" charset="-127"/>
                </a:defRPr>
              </a:lvl1pPr>
            </a:lstStyle>
            <a:p>
              <a:r>
                <a:rPr lang="en-US" altLang="ko-KR" sz="700" dirty="0"/>
                <a:t>02</a:t>
              </a:r>
              <a:endParaRPr lang="ko-KR" altLang="en-US" sz="700" dirty="0"/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DC3DA44-1FFA-D70F-E0A8-2C99DAAD1619}"/>
              </a:ext>
            </a:extLst>
          </p:cNvPr>
          <p:cNvGrpSpPr/>
          <p:nvPr/>
        </p:nvGrpSpPr>
        <p:grpSpPr>
          <a:xfrm>
            <a:off x="6232524" y="1509070"/>
            <a:ext cx="2527300" cy="276999"/>
            <a:chOff x="4832351" y="1544605"/>
            <a:chExt cx="2527300" cy="276999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E09656A-501C-70A8-E758-5B49DE2D5858}"/>
                </a:ext>
              </a:extLst>
            </p:cNvPr>
            <p:cNvSpPr txBox="1"/>
            <p:nvPr/>
          </p:nvSpPr>
          <p:spPr>
            <a:xfrm>
              <a:off x="5138852" y="1544605"/>
              <a:ext cx="1914307" cy="276999"/>
            </a:xfrm>
            <a:prstGeom prst="rect">
              <a:avLst/>
            </a:prstGeom>
            <a:noFill/>
          </p:spPr>
          <p:txBody>
            <a:bodyPr wrap="none" rtlCol="0" anchor="t" anchorCtr="0">
              <a:spAutoFit/>
            </a:bodyPr>
            <a:lstStyle>
              <a:defPPr>
                <a:defRPr lang="ko-KR"/>
              </a:defPPr>
              <a:lvl1pPr>
                <a:defRPr sz="1100">
                  <a:solidFill>
                    <a:schemeClr val="bg2">
                      <a:lumMod val="50000"/>
                    </a:schemeClr>
                  </a:solidFill>
                  <a:latin typeface="SUIT" pitchFamily="2" charset="-127"/>
                  <a:ea typeface="SUIT" pitchFamily="2" charset="-127"/>
                </a:defRPr>
              </a:lvl1pPr>
            </a:lstStyle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Machine Learning Project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B396F31A-40F9-C7C9-DD1B-364160812416}"/>
                </a:ext>
              </a:extLst>
            </p:cNvPr>
            <p:cNvGrpSpPr/>
            <p:nvPr/>
          </p:nvGrpSpPr>
          <p:grpSpPr>
            <a:xfrm>
              <a:off x="4832351" y="1611104"/>
              <a:ext cx="2527300" cy="144000"/>
              <a:chOff x="6849950" y="-230146"/>
              <a:chExt cx="2106272" cy="171493"/>
            </a:xfrm>
          </p:grpSpPr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67A28129-D315-3845-F5E0-689E7A0C75E6}"/>
                  </a:ext>
                </a:extLst>
              </p:cNvPr>
              <p:cNvCxnSpPr/>
              <p:nvPr/>
            </p:nvCxnSpPr>
            <p:spPr>
              <a:xfrm>
                <a:off x="6849950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5DD606D3-2928-1F4E-DF26-7A7EFEF6C9BE}"/>
                  </a:ext>
                </a:extLst>
              </p:cNvPr>
              <p:cNvCxnSpPr/>
              <p:nvPr/>
            </p:nvCxnSpPr>
            <p:spPr>
              <a:xfrm>
                <a:off x="8956222" y="-230146"/>
                <a:ext cx="0" cy="171493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9" name="그림 38" descr="만화 영화, 스크린샷, 장난감이(가) 표시된 사진&#10;&#10;자동 생성된 설명">
            <a:extLst>
              <a:ext uri="{FF2B5EF4-FFF2-40B4-BE49-F238E27FC236}">
                <a16:creationId xmlns:a16="http://schemas.microsoft.com/office/drawing/2014/main" id="{23C4CB71-64A3-84E6-A8D3-0DC98A7577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8667"/>
            <a:ext cx="2834957" cy="277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85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43831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7F8BF6-995D-A92D-57C9-CE6AB333D446}"/>
              </a:ext>
            </a:extLst>
          </p:cNvPr>
          <p:cNvSpPr/>
          <p:nvPr/>
        </p:nvSpPr>
        <p:spPr>
          <a:xfrm>
            <a:off x="696686" y="3278770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en-US" altLang="ko-KR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YOLO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5DFFE-2700-0720-520F-8BD460F4150E}"/>
              </a:ext>
            </a:extLst>
          </p:cNvPr>
          <p:cNvSpPr txBox="1"/>
          <p:nvPr/>
        </p:nvSpPr>
        <p:spPr>
          <a:xfrm>
            <a:off x="5388120" y="673886"/>
            <a:ext cx="1415772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모델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C830-D9C9-1D15-742F-A4A85023E382}"/>
              </a:ext>
            </a:extLst>
          </p:cNvPr>
          <p:cNvSpPr txBox="1"/>
          <p:nvPr/>
        </p:nvSpPr>
        <p:spPr>
          <a:xfrm>
            <a:off x="3932603" y="1504883"/>
            <a:ext cx="4326826" cy="58477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에임 핵 구현을 위해 준비된 이미지 및 레이블 파일로</a:t>
            </a:r>
            <a:endParaRPr lang="en-US" altLang="ko-KR" sz="16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학습 후 얼굴 좌표를 출력하는 모델 구현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F153F68-971A-0ED9-8548-184CBEFF8088}"/>
              </a:ext>
            </a:extLst>
          </p:cNvPr>
          <p:cNvSpPr txBox="1"/>
          <p:nvPr/>
        </p:nvSpPr>
        <p:spPr>
          <a:xfrm>
            <a:off x="5856992" y="529580"/>
            <a:ext cx="478016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solidFill>
                  <a:schemeClr val="accent2"/>
                </a:solidFill>
              </a:rPr>
              <a:t>02_01</a:t>
            </a:r>
            <a:endParaRPr lang="ko-KR" altLang="en-US" sz="700" dirty="0">
              <a:solidFill>
                <a:schemeClr val="accent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69A595-C53B-BCC1-E7ED-B7186315C71C}"/>
              </a:ext>
            </a:extLst>
          </p:cNvPr>
          <p:cNvSpPr/>
          <p:nvPr/>
        </p:nvSpPr>
        <p:spPr>
          <a:xfrm>
            <a:off x="696686" y="4501857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en-US" altLang="ko-KR" sz="1800" dirty="0" err="1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yaml</a:t>
            </a:r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파일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82F38-C08A-19EA-BF71-04797963B117}"/>
              </a:ext>
            </a:extLst>
          </p:cNvPr>
          <p:cNvSpPr txBox="1"/>
          <p:nvPr/>
        </p:nvSpPr>
        <p:spPr>
          <a:xfrm>
            <a:off x="4206692" y="3439780"/>
            <a:ext cx="5148589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얼굴 인식 모델 중 객체 탐지 가능한 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YOLO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모델 선택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(yolov5s)</a:t>
            </a:r>
            <a:endParaRPr lang="ko-KR" altLang="en-US" b="1" dirty="0">
              <a:ln>
                <a:solidFill>
                  <a:schemeClr val="bg2">
                    <a:alpha val="0"/>
                  </a:schemeClr>
                </a:solidFill>
              </a:ln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A9F508-F41B-A0D6-3145-5B6A56D3A5F3}"/>
              </a:ext>
            </a:extLst>
          </p:cNvPr>
          <p:cNvSpPr txBox="1"/>
          <p:nvPr/>
        </p:nvSpPr>
        <p:spPr>
          <a:xfrm>
            <a:off x="4206692" y="4662867"/>
            <a:ext cx="5179623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사용될 파일들의 경로와 학습에 필요한 데이터를 담은 파일 생성</a:t>
            </a:r>
          </a:p>
        </p:txBody>
      </p:sp>
    </p:spTree>
    <p:extLst>
      <p:ext uri="{BB962C8B-B14F-4D97-AF65-F5344CB8AC3E}">
        <p14:creationId xmlns:p14="http://schemas.microsoft.com/office/powerpoint/2010/main" val="146851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8B37D-B0DA-B0F4-1575-CCF98115A1A6}"/>
              </a:ext>
            </a:extLst>
          </p:cNvPr>
          <p:cNvSpPr txBox="1"/>
          <p:nvPr/>
        </p:nvSpPr>
        <p:spPr>
          <a:xfrm>
            <a:off x="5388120" y="673886"/>
            <a:ext cx="1415772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모델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B854FF-2671-8B52-E76D-59EAE938739D}"/>
              </a:ext>
            </a:extLst>
          </p:cNvPr>
          <p:cNvSpPr txBox="1"/>
          <p:nvPr/>
        </p:nvSpPr>
        <p:spPr>
          <a:xfrm>
            <a:off x="3932603" y="1504883"/>
            <a:ext cx="4326826" cy="58477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에임 핵 구현을 위해 준비된 이미지 및 레이블 파일로</a:t>
            </a:r>
            <a:endParaRPr lang="en-US" altLang="ko-KR" sz="16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학습 후 얼굴 좌표를 출력하는 모델 구현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0E63A-0C74-558C-7661-A67717D020A5}"/>
              </a:ext>
            </a:extLst>
          </p:cNvPr>
          <p:cNvSpPr txBox="1"/>
          <p:nvPr/>
        </p:nvSpPr>
        <p:spPr>
          <a:xfrm>
            <a:off x="5856992" y="529580"/>
            <a:ext cx="478016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solidFill>
                  <a:schemeClr val="accent2"/>
                </a:solidFill>
              </a:rPr>
              <a:t>02_01</a:t>
            </a:r>
            <a:endParaRPr lang="ko-KR" altLang="en-US" sz="700" dirty="0">
              <a:solidFill>
                <a:schemeClr val="accent2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8B8AF4E-F810-51FC-6074-D221046D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627" y="2241625"/>
            <a:ext cx="6420746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71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85" name="사각형: 둥근 모서리 2084">
            <a:extLst>
              <a:ext uri="{FF2B5EF4-FFF2-40B4-BE49-F238E27FC236}">
                <a16:creationId xmlns:a16="http://schemas.microsoft.com/office/drawing/2014/main" id="{5787D89F-1C26-7EB7-AB54-FFD0EC4389DC}"/>
              </a:ext>
            </a:extLst>
          </p:cNvPr>
          <p:cNvSpPr/>
          <p:nvPr/>
        </p:nvSpPr>
        <p:spPr>
          <a:xfrm>
            <a:off x="696686" y="2768426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게임 영상 녹화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A7F8BF6-995D-A92D-57C9-CE6AB333D446}"/>
              </a:ext>
            </a:extLst>
          </p:cNvPr>
          <p:cNvSpPr/>
          <p:nvPr/>
        </p:nvSpPr>
        <p:spPr>
          <a:xfrm>
            <a:off x="696686" y="3576864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영웅 얼굴 캡처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E5DFFE-2700-0720-520F-8BD460F4150E}"/>
              </a:ext>
            </a:extLst>
          </p:cNvPr>
          <p:cNvSpPr txBox="1"/>
          <p:nvPr/>
        </p:nvSpPr>
        <p:spPr>
          <a:xfrm>
            <a:off x="4710851" y="673886"/>
            <a:ext cx="2770310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데이터 셋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C830-D9C9-1D15-742F-A4A85023E382}"/>
              </a:ext>
            </a:extLst>
          </p:cNvPr>
          <p:cNvSpPr txBox="1"/>
          <p:nvPr/>
        </p:nvSpPr>
        <p:spPr>
          <a:xfrm>
            <a:off x="3932594" y="1504883"/>
            <a:ext cx="4326827" cy="58477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적절한 학습이 이루어지도록 영웅들의</a:t>
            </a:r>
            <a:endParaRPr lang="en-US" altLang="ko-KR" sz="16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이미지 파일 및 해당 이미지에 맞는 레이블 파일 저장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F153F68-971A-0ED9-8548-184CBEFF8088}"/>
              </a:ext>
            </a:extLst>
          </p:cNvPr>
          <p:cNvSpPr txBox="1"/>
          <p:nvPr/>
        </p:nvSpPr>
        <p:spPr>
          <a:xfrm>
            <a:off x="5851382" y="529580"/>
            <a:ext cx="489236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solidFill>
                  <a:schemeClr val="accent2"/>
                </a:solidFill>
              </a:rPr>
              <a:t>02_02</a:t>
            </a:r>
            <a:endParaRPr lang="ko-KR" altLang="en-US" sz="700" dirty="0">
              <a:solidFill>
                <a:schemeClr val="accent2"/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D169A595-C53B-BCC1-E7ED-B7186315C71C}"/>
              </a:ext>
            </a:extLst>
          </p:cNvPr>
          <p:cNvSpPr/>
          <p:nvPr/>
        </p:nvSpPr>
        <p:spPr>
          <a:xfrm>
            <a:off x="696686" y="4385302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얼굴 좌표 저장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924F110-FA0A-45CD-58C6-074F8CAFF2DA}"/>
              </a:ext>
            </a:extLst>
          </p:cNvPr>
          <p:cNvSpPr/>
          <p:nvPr/>
        </p:nvSpPr>
        <p:spPr>
          <a:xfrm>
            <a:off x="696686" y="5193740"/>
            <a:ext cx="3423119" cy="660574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dirty="0" err="1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  <a:latin typeface="생거진천체" pitchFamily="2" charset="-127"/>
                <a:ea typeface="생거진천체" pitchFamily="2" charset="-127"/>
              </a:rPr>
              <a:t>라벨링</a:t>
            </a:r>
            <a:endParaRPr lang="ko-KR" altLang="en-US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5EDAB7-B945-93F0-C378-400874B2E2FF}"/>
              </a:ext>
            </a:extLst>
          </p:cNvPr>
          <p:cNvSpPr txBox="1"/>
          <p:nvPr/>
        </p:nvSpPr>
        <p:spPr>
          <a:xfrm>
            <a:off x="4206692" y="2929436"/>
            <a:ext cx="5736570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원활한 </a:t>
            </a:r>
            <a:r>
              <a:rPr lang="ko-KR" altLang="en-US" b="1" dirty="0" err="1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라벨링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 작업을 위한 녹화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, OpenCV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활용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화면 중 일부분만 저장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.</a:t>
            </a:r>
            <a:endParaRPr lang="ko-KR" altLang="en-US" b="1" dirty="0">
              <a:ln>
                <a:solidFill>
                  <a:schemeClr val="bg2">
                    <a:alpha val="0"/>
                  </a:schemeClr>
                </a:solidFill>
              </a:ln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F82F38-C08A-19EA-BF71-04797963B117}"/>
              </a:ext>
            </a:extLst>
          </p:cNvPr>
          <p:cNvSpPr txBox="1"/>
          <p:nvPr/>
        </p:nvSpPr>
        <p:spPr>
          <a:xfrm>
            <a:off x="4206692" y="3737874"/>
            <a:ext cx="4070345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적절한 학습을 위해 다양한 각도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및 상황에서 캡처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A9F508-F41B-A0D6-3145-5B6A56D3A5F3}"/>
              </a:ext>
            </a:extLst>
          </p:cNvPr>
          <p:cNvSpPr txBox="1"/>
          <p:nvPr/>
        </p:nvSpPr>
        <p:spPr>
          <a:xfrm>
            <a:off x="4206692" y="4546312"/>
            <a:ext cx="4661854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마우스로 클릭한 곳을 기준으로 </a:t>
            </a:r>
            <a:r>
              <a:rPr lang="en-US" altLang="ko-KR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x, y, w, h </a:t>
            </a:r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의 좌표를 저장</a:t>
            </a:r>
            <a:endParaRPr lang="en-US" altLang="ko-KR" b="1" dirty="0">
              <a:ln>
                <a:solidFill>
                  <a:schemeClr val="bg2">
                    <a:alpha val="0"/>
                  </a:schemeClr>
                </a:solidFill>
              </a:ln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0919D7-7AE7-5502-228B-E706AC0B8CDA}"/>
              </a:ext>
            </a:extLst>
          </p:cNvPr>
          <p:cNvSpPr txBox="1"/>
          <p:nvPr/>
        </p:nvSpPr>
        <p:spPr>
          <a:xfrm>
            <a:off x="4206692" y="5353117"/>
            <a:ext cx="5458546" cy="338554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>
            <a:defPPr>
              <a:defRPr lang="ko-KR"/>
            </a:defPPr>
            <a:lvl1pPr>
              <a:defRPr sz="1600">
                <a:latin typeface="카페24 슈퍼매직 Bold" panose="03000800000000000000" pitchFamily="66" charset="-127"/>
                <a:ea typeface="카페24 슈퍼매직 Bold" panose="03000800000000000000" pitchFamily="66" charset="-127"/>
              </a:defRPr>
            </a:lvl1pPr>
          </a:lstStyle>
          <a:p>
            <a:r>
              <a:rPr lang="ko-KR" altLang="en-US" b="1" dirty="0">
                <a:ln>
                  <a:solidFill>
                    <a:schemeClr val="bg2">
                      <a:alpha val="0"/>
                    </a:schemeClr>
                  </a:solidFill>
                </a:ln>
                <a:latin typeface="비트로 프라이드 TTF" pitchFamily="2" charset="-127"/>
                <a:ea typeface="비트로 프라이드 TTF" pitchFamily="2" charset="-127"/>
              </a:rPr>
              <a:t>임의로 부여한 영웅 번호 및 얼굴 영역의 좌표를 이미지와 함께 저장</a:t>
            </a:r>
          </a:p>
        </p:txBody>
      </p:sp>
    </p:spTree>
    <p:extLst>
      <p:ext uri="{BB962C8B-B14F-4D97-AF65-F5344CB8AC3E}">
        <p14:creationId xmlns:p14="http://schemas.microsoft.com/office/powerpoint/2010/main" val="3713668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BE5DFFE-2700-0720-520F-8BD460F4150E}"/>
              </a:ext>
            </a:extLst>
          </p:cNvPr>
          <p:cNvSpPr txBox="1"/>
          <p:nvPr/>
        </p:nvSpPr>
        <p:spPr>
          <a:xfrm>
            <a:off x="4710851" y="673886"/>
            <a:ext cx="2770310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데이터 셋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C830-D9C9-1D15-742F-A4A85023E382}"/>
              </a:ext>
            </a:extLst>
          </p:cNvPr>
          <p:cNvSpPr txBox="1"/>
          <p:nvPr/>
        </p:nvSpPr>
        <p:spPr>
          <a:xfrm>
            <a:off x="3932594" y="1504883"/>
            <a:ext cx="4326827" cy="58477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적절한 학습이 이루어지도록 영웅들의</a:t>
            </a:r>
            <a:endParaRPr lang="en-US" altLang="ko-KR" sz="16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이미지 파일 및 해당 이미지에 맞는 레이블 파일 저장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F153F68-971A-0ED9-8548-184CBEFF8088}"/>
              </a:ext>
            </a:extLst>
          </p:cNvPr>
          <p:cNvSpPr txBox="1"/>
          <p:nvPr/>
        </p:nvSpPr>
        <p:spPr>
          <a:xfrm>
            <a:off x="5851382" y="529580"/>
            <a:ext cx="489236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solidFill>
                  <a:schemeClr val="accent2"/>
                </a:solidFill>
              </a:rPr>
              <a:t>02_02</a:t>
            </a:r>
            <a:endParaRPr lang="ko-KR" altLang="en-US" sz="700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2926D4-1E35-A816-7952-B1F464802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3" y="2130867"/>
            <a:ext cx="11245853" cy="44613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0CC8B1-B9CA-EB20-926C-131BD653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72" y="2130867"/>
            <a:ext cx="4610743" cy="4461331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183BC5-E50C-3824-8897-DE06D209A018}"/>
              </a:ext>
            </a:extLst>
          </p:cNvPr>
          <p:cNvGrpSpPr/>
          <p:nvPr/>
        </p:nvGrpSpPr>
        <p:grpSpPr>
          <a:xfrm>
            <a:off x="4146945" y="1171411"/>
            <a:ext cx="6668431" cy="4648849"/>
            <a:chOff x="4146945" y="1171411"/>
            <a:chExt cx="6668431" cy="464884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66AC9BB-3B2B-45E5-BB0F-405E7AA83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46945" y="1171411"/>
              <a:ext cx="6668431" cy="4648849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93B120-EABE-852E-F99A-1EBBF1092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" b="16882"/>
            <a:stretch/>
          </p:blipFill>
          <p:spPr>
            <a:xfrm>
              <a:off x="5537789" y="2277177"/>
              <a:ext cx="3886742" cy="324642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4143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6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F853C436-BB58-F970-0B2A-19BCEE024E15}"/>
              </a:ext>
            </a:extLst>
          </p:cNvPr>
          <p:cNvSpPr/>
          <p:nvPr/>
        </p:nvSpPr>
        <p:spPr>
          <a:xfrm>
            <a:off x="326075" y="315771"/>
            <a:ext cx="11539850" cy="6408302"/>
          </a:xfrm>
          <a:prstGeom prst="roundRect">
            <a:avLst>
              <a:gd name="adj" fmla="val 1919"/>
            </a:avLst>
          </a:prstGeom>
          <a:solidFill>
            <a:schemeClr val="bg1"/>
          </a:solidFill>
          <a:ln w="4762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F30631B-1D69-39BF-890E-213131C46E91}"/>
              </a:ext>
            </a:extLst>
          </p:cNvPr>
          <p:cNvGrpSpPr/>
          <p:nvPr/>
        </p:nvGrpSpPr>
        <p:grpSpPr>
          <a:xfrm>
            <a:off x="473074" y="480622"/>
            <a:ext cx="11245853" cy="6092210"/>
            <a:chOff x="319315" y="348343"/>
            <a:chExt cx="11559601" cy="6262157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EB0CCA6-A0BD-DB1D-CCD5-D82FDAC6A853}"/>
                </a:ext>
              </a:extLst>
            </p:cNvPr>
            <p:cNvSpPr/>
            <p:nvPr/>
          </p:nvSpPr>
          <p:spPr>
            <a:xfrm>
              <a:off x="319315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B0CC38D1-FD2D-8CB2-2482-678CF7BA52A3}"/>
                </a:ext>
              </a:extLst>
            </p:cNvPr>
            <p:cNvSpPr/>
            <p:nvPr/>
          </p:nvSpPr>
          <p:spPr>
            <a:xfrm>
              <a:off x="319315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1550FBD9-B547-F157-4987-1282353EAFB2}"/>
                </a:ext>
              </a:extLst>
            </p:cNvPr>
            <p:cNvSpPr/>
            <p:nvPr/>
          </p:nvSpPr>
          <p:spPr>
            <a:xfrm>
              <a:off x="11770916" y="348343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5FA1E41D-6E6D-99E4-0CFB-2F61B6352973}"/>
                </a:ext>
              </a:extLst>
            </p:cNvPr>
            <p:cNvSpPr/>
            <p:nvPr/>
          </p:nvSpPr>
          <p:spPr>
            <a:xfrm>
              <a:off x="11770916" y="6502500"/>
              <a:ext cx="108000" cy="108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BE5DFFE-2700-0720-520F-8BD460F4150E}"/>
              </a:ext>
            </a:extLst>
          </p:cNvPr>
          <p:cNvSpPr txBox="1"/>
          <p:nvPr/>
        </p:nvSpPr>
        <p:spPr>
          <a:xfrm>
            <a:off x="4710852" y="673886"/>
            <a:ext cx="2770310" cy="830997"/>
          </a:xfrm>
          <a:prstGeom prst="rect">
            <a:avLst/>
          </a:prstGeom>
          <a:noFill/>
          <a:effectLst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ko-KR" altLang="en-US" sz="4800" dirty="0">
                <a:ln>
                  <a:solidFill>
                    <a:schemeClr val="bg2">
                      <a:alpha val="0"/>
                    </a:schemeClr>
                  </a:solidFill>
                </a:ln>
                <a:solidFill>
                  <a:schemeClr val="tx2"/>
                </a:solidFill>
              </a:rPr>
              <a:t>모델 학습</a:t>
            </a:r>
            <a:endParaRPr lang="ko-KR" altLang="en-US" sz="4800" dirty="0">
              <a:ln>
                <a:solidFill>
                  <a:schemeClr val="bg2">
                    <a:alpha val="0"/>
                  </a:schemeClr>
                </a:solidFill>
              </a:ln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9C830-D9C9-1D15-742F-A4A85023E382}"/>
              </a:ext>
            </a:extLst>
          </p:cNvPr>
          <p:cNvSpPr txBox="1"/>
          <p:nvPr/>
        </p:nvSpPr>
        <p:spPr>
          <a:xfrm>
            <a:off x="4540940" y="1504883"/>
            <a:ext cx="3110146" cy="58477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chemeClr val="bg2">
                    <a:lumMod val="25000"/>
                  </a:schemeClr>
                </a:solidFill>
                <a:effectLst/>
                <a:latin typeface="SUIT" pitchFamily="2" charset="-127"/>
                <a:ea typeface="SUIT" pitchFamily="2" charset="-127"/>
              </a:defRPr>
            </a:lvl1pPr>
          </a:lstStyle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만들어진 모델과</a:t>
            </a:r>
            <a:endParaRPr lang="en-US" altLang="ko-KR" sz="16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  <a:p>
            <a:pPr algn="ctr"/>
            <a:r>
              <a:rPr lang="ko-KR" altLang="en-US" sz="1600" dirty="0">
                <a:ln>
                  <a:solidFill>
                    <a:schemeClr val="bg2">
                      <a:alpha val="0"/>
                    </a:schemeClr>
                  </a:solidFill>
                </a:ln>
              </a:rPr>
              <a:t>준비된 이미지 및 레이블 파일로 학습</a:t>
            </a:r>
            <a:endParaRPr lang="en-US" altLang="ko-KR" sz="1600" dirty="0">
              <a:ln>
                <a:solidFill>
                  <a:schemeClr val="bg2">
                    <a:alpha val="0"/>
                  </a:schemeClr>
                </a:solidFill>
              </a:ln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9DD87-F367-1B94-B0F4-095668F78708}"/>
              </a:ext>
            </a:extLst>
          </p:cNvPr>
          <p:cNvSpPr txBox="1"/>
          <p:nvPr/>
        </p:nvSpPr>
        <p:spPr>
          <a:xfrm rot="264932">
            <a:off x="10382445" y="585691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ko-KR" altLang="en-US" sz="1050" dirty="0" err="1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오버워치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 </a:t>
            </a:r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2</a:t>
            </a:r>
            <a:endParaRPr lang="ko-KR" altLang="en-US" sz="1050" dirty="0">
              <a:solidFill>
                <a:schemeClr val="bg2">
                  <a:lumMod val="25000"/>
                </a:schemeClr>
              </a:solidFill>
              <a:latin typeface="생거진천체" pitchFamily="2" charset="-127"/>
              <a:ea typeface="생거진천체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B9891-33B7-23D2-B66F-633654B56863}"/>
              </a:ext>
            </a:extLst>
          </p:cNvPr>
          <p:cNvSpPr txBox="1"/>
          <p:nvPr/>
        </p:nvSpPr>
        <p:spPr>
          <a:xfrm rot="21388530">
            <a:off x="10555702" y="896097"/>
            <a:ext cx="1058156" cy="315800"/>
          </a:xfrm>
          <a:prstGeom prst="roundRect">
            <a:avLst>
              <a:gd name="adj" fmla="val 14224"/>
            </a:avLst>
          </a:prstGeom>
          <a:solidFill>
            <a:schemeClr val="accent4"/>
          </a:solidFill>
          <a:ln w="19050">
            <a:solidFill>
              <a:schemeClr val="bg1"/>
            </a:solidFill>
          </a:ln>
          <a:effectLst>
            <a:outerShdw blurRad="254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# </a:t>
            </a:r>
            <a:r>
              <a:rPr lang="ko-KR" altLang="en-US" sz="1050" dirty="0">
                <a:solidFill>
                  <a:schemeClr val="bg2">
                    <a:lumMod val="25000"/>
                  </a:schemeClr>
                </a:solidFill>
                <a:latin typeface="생거진천체" pitchFamily="2" charset="-127"/>
                <a:ea typeface="생거진천체" pitchFamily="2" charset="-127"/>
              </a:rPr>
              <a:t>에임 핵</a:t>
            </a:r>
          </a:p>
        </p:txBody>
      </p:sp>
      <p:sp>
        <p:nvSpPr>
          <p:cNvPr id="2095" name="TextBox 2094">
            <a:extLst>
              <a:ext uri="{FF2B5EF4-FFF2-40B4-BE49-F238E27FC236}">
                <a16:creationId xmlns:a16="http://schemas.microsoft.com/office/drawing/2014/main" id="{1F153F68-971A-0ED9-8548-184CBEFF8088}"/>
              </a:ext>
            </a:extLst>
          </p:cNvPr>
          <p:cNvSpPr txBox="1"/>
          <p:nvPr/>
        </p:nvSpPr>
        <p:spPr>
          <a:xfrm>
            <a:off x="5848977" y="529580"/>
            <a:ext cx="494046" cy="200055"/>
          </a:xfrm>
          <a:prstGeom prst="rect">
            <a:avLst/>
          </a:prstGeom>
          <a:noFill/>
        </p:spPr>
        <p:txBody>
          <a:bodyPr wrap="none" rtlCol="0" anchor="t" anchorCtr="0">
            <a:spAutoFit/>
          </a:bodyPr>
          <a:lstStyle>
            <a:defPPr>
              <a:defRPr lang="ko-KR"/>
            </a:defPPr>
            <a:lvl1pPr algn="ctr">
              <a:defRPr sz="9600">
                <a:solidFill>
                  <a:schemeClr val="bg1"/>
                </a:solidFill>
                <a:latin typeface="생거진천체" pitchFamily="2" charset="-127"/>
                <a:ea typeface="생거진천체" pitchFamily="2" charset="-127"/>
              </a:defRPr>
            </a:lvl1pPr>
          </a:lstStyle>
          <a:p>
            <a:r>
              <a:rPr lang="en-US" altLang="ko-KR" sz="700" dirty="0">
                <a:solidFill>
                  <a:schemeClr val="accent2"/>
                </a:solidFill>
              </a:rPr>
              <a:t>02_03</a:t>
            </a:r>
            <a:endParaRPr lang="ko-KR" altLang="en-US" sz="700" dirty="0">
              <a:solidFill>
                <a:schemeClr val="accent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F0A96B-C249-4647-12CF-C8B643029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01"/>
          <a:stretch/>
        </p:blipFill>
        <p:spPr>
          <a:xfrm>
            <a:off x="1291713" y="2697021"/>
            <a:ext cx="9793067" cy="400487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77B95F3-4AC9-255B-E5A6-2DA75700D8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460"/>
          <a:stretch/>
        </p:blipFill>
        <p:spPr>
          <a:xfrm>
            <a:off x="2885627" y="2163053"/>
            <a:ext cx="6420746" cy="5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05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3">
      <a:dk1>
        <a:sysClr val="windowText" lastClr="000000"/>
      </a:dk1>
      <a:lt1>
        <a:sysClr val="window" lastClr="FFFFFF"/>
      </a:lt1>
      <a:dk2>
        <a:srgbClr val="012F3C"/>
      </a:dk2>
      <a:lt2>
        <a:srgbClr val="E7E6E6"/>
      </a:lt2>
      <a:accent1>
        <a:srgbClr val="9AC0C9"/>
      </a:accent1>
      <a:accent2>
        <a:srgbClr val="EF4852"/>
      </a:accent2>
      <a:accent3>
        <a:srgbClr val="F0F2DA"/>
      </a:accent3>
      <a:accent4>
        <a:srgbClr val="FFCE96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746</Words>
  <Application>Microsoft Office PowerPoint</Application>
  <PresentationFormat>와이드스크린</PresentationFormat>
  <Paragraphs>204</Paragraphs>
  <Slides>22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</vt:lpstr>
      <vt:lpstr>생거진천체</vt:lpstr>
      <vt:lpstr>SUIT</vt:lpstr>
      <vt:lpstr>맑은 고딕</vt:lpstr>
      <vt:lpstr>비트로 프라이드 TTF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yoonsangrim</dc:creator>
  <cp:lastModifiedBy>혁진 모</cp:lastModifiedBy>
  <cp:revision>29</cp:revision>
  <dcterms:created xsi:type="dcterms:W3CDTF">2023-12-01T04:20:01Z</dcterms:created>
  <dcterms:modified xsi:type="dcterms:W3CDTF">2024-02-16T05:11:20Z</dcterms:modified>
</cp:coreProperties>
</file>